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Graphik Compact 1" panose="020B0604020202020204" charset="0"/>
      <p:regular r:id="rId27"/>
    </p:embeddedFont>
    <p:embeddedFont>
      <p:font typeface="Graphik Compact 2" panose="020B0604020202020204" charset="0"/>
      <p:regular r:id="rId28"/>
    </p:embeddedFont>
    <p:embeddedFont>
      <p:font typeface="Graphik Compact 3" panose="020B0604020202020204" charset="0"/>
      <p:regular r:id="rId29"/>
    </p:embeddedFont>
    <p:embeddedFont>
      <p:font typeface="Graphik Compact 4"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8F6E9-A7FC-40A0-AED2-37EDE9163A52}" v="78" dt="2023-04-25T02:02:04.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12991622" cy="6584598"/>
          </a:xfrm>
          <a:prstGeom prst="rect">
            <a:avLst/>
          </a:prstGeom>
        </p:spPr>
        <p:txBody>
          <a:bodyPr lIns="0" tIns="0" rIns="0" bIns="0" rtlCol="0" anchor="t">
            <a:spAutoFit/>
          </a:bodyPr>
          <a:lstStyle/>
          <a:p>
            <a:pPr>
              <a:lnSpc>
                <a:spcPts val="16236"/>
              </a:lnSpc>
            </a:pPr>
            <a:r>
              <a:rPr lang="en-US" sz="16236" dirty="0">
                <a:solidFill>
                  <a:srgbClr val="FEFEFF"/>
                </a:solidFill>
                <a:latin typeface="Graphik Compact 1"/>
              </a:rPr>
              <a:t>COLLECTIVE</a:t>
            </a:r>
          </a:p>
          <a:p>
            <a:pPr>
              <a:lnSpc>
                <a:spcPts val="16236"/>
              </a:lnSpc>
            </a:pPr>
            <a:r>
              <a:rPr lang="en-US" sz="16236" dirty="0">
                <a:solidFill>
                  <a:srgbClr val="FEFEFF"/>
                </a:solidFill>
                <a:latin typeface="Graphik Compact 1"/>
              </a:rPr>
              <a:t>BARGAINING </a:t>
            </a:r>
          </a:p>
          <a:p>
            <a:pPr>
              <a:lnSpc>
                <a:spcPts val="16236"/>
              </a:lnSpc>
            </a:pPr>
            <a:r>
              <a:rPr lang="en-US" sz="16236" dirty="0">
                <a:solidFill>
                  <a:srgbClr val="FEFEFF"/>
                </a:solidFill>
                <a:latin typeface="Graphik Compact 1"/>
              </a:rPr>
              <a:t>AND YOU.</a:t>
            </a:r>
          </a:p>
        </p:txBody>
      </p:sp>
      <p:pic>
        <p:nvPicPr>
          <p:cNvPr id="3" name="Picture 3"/>
          <p:cNvPicPr>
            <a:picLocks noChangeAspect="1"/>
          </p:cNvPicPr>
          <p:nvPr/>
        </p:nvPicPr>
        <p:blipFill>
          <a:blip r:embed="rId2"/>
          <a:srcRect/>
          <a:stretch>
            <a:fillRect/>
          </a:stretch>
        </p:blipFill>
        <p:spPr>
          <a:xfrm>
            <a:off x="12681067" y="8347123"/>
            <a:ext cx="5365289" cy="18223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191919"/>
            </a:solidFill>
            <a:prstDash val="solid"/>
            <a:headEnd type="none" w="sm" len="sm"/>
            <a:tailEnd type="none" w="sm" len="sm"/>
          </a:ln>
        </p:spPr>
      </p:sp>
      <p:grpSp>
        <p:nvGrpSpPr>
          <p:cNvPr id="3" name="Group 3"/>
          <p:cNvGrpSpPr/>
          <p:nvPr/>
        </p:nvGrpSpPr>
        <p:grpSpPr>
          <a:xfrm>
            <a:off x="9452325" y="2499662"/>
            <a:ext cx="7806975" cy="6520639"/>
            <a:chOff x="0" y="0"/>
            <a:chExt cx="10409300" cy="8694186"/>
          </a:xfrm>
        </p:grpSpPr>
        <p:pic>
          <p:nvPicPr>
            <p:cNvPr id="4" name="Picture 4"/>
            <p:cNvPicPr>
              <a:picLocks noChangeAspect="1"/>
            </p:cNvPicPr>
            <p:nvPr/>
          </p:nvPicPr>
          <p:blipFill>
            <a:blip r:embed="rId2"/>
            <a:srcRect l="10104" r="10104"/>
            <a:stretch>
              <a:fillRect/>
            </a:stretch>
          </p:blipFill>
          <p:spPr>
            <a:xfrm>
              <a:off x="0" y="0"/>
              <a:ext cx="10409300" cy="8694186"/>
            </a:xfrm>
            <a:prstGeom prst="rect">
              <a:avLst/>
            </a:prstGeom>
          </p:spPr>
        </p:pic>
      </p:grpSp>
      <p:sp>
        <p:nvSpPr>
          <p:cNvPr id="5" name="TextBox 5"/>
          <p:cNvSpPr txBox="1"/>
          <p:nvPr/>
        </p:nvSpPr>
        <p:spPr>
          <a:xfrm>
            <a:off x="1028700" y="1028700"/>
            <a:ext cx="15185745" cy="972185"/>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THE POWER OF THE COLLECTIVE</a:t>
            </a:r>
          </a:p>
        </p:txBody>
      </p:sp>
      <p:sp>
        <p:nvSpPr>
          <p:cNvPr id="6" name="TextBox 6"/>
          <p:cNvSpPr txBox="1"/>
          <p:nvPr/>
        </p:nvSpPr>
        <p:spPr>
          <a:xfrm>
            <a:off x="1028700" y="2857500"/>
            <a:ext cx="7676666" cy="7650171"/>
          </a:xfrm>
          <a:prstGeom prst="rect">
            <a:avLst/>
          </a:prstGeom>
        </p:spPr>
        <p:txBody>
          <a:bodyPr lIns="0" tIns="0" rIns="0" bIns="0" rtlCol="0" anchor="t">
            <a:spAutoFit/>
          </a:bodyPr>
          <a:lstStyle/>
          <a:p>
            <a:pPr marL="457200" indent="-457200">
              <a:lnSpc>
                <a:spcPts val="4330"/>
              </a:lnSpc>
              <a:buFont typeface="Arial" panose="020B0604020202020204" pitchFamily="34" charset="0"/>
              <a:buChar char="•"/>
            </a:pPr>
            <a:r>
              <a:rPr lang="en-US" sz="2706" dirty="0">
                <a:solidFill>
                  <a:srgbClr val="191919"/>
                </a:solidFill>
                <a:latin typeface="Graphik Compact 2"/>
              </a:rPr>
              <a:t>Collective bargaining gives the power to the people engaging in bargaining.</a:t>
            </a:r>
          </a:p>
          <a:p>
            <a:pPr marL="457200" indent="-457200">
              <a:lnSpc>
                <a:spcPts val="4330"/>
              </a:lnSpc>
              <a:buFont typeface="Arial" panose="020B0604020202020204" pitchFamily="34" charset="0"/>
              <a:buChar char="•"/>
            </a:pPr>
            <a:r>
              <a:rPr lang="en-US" sz="2706" dirty="0">
                <a:solidFill>
                  <a:srgbClr val="191919"/>
                </a:solidFill>
                <a:latin typeface="Graphik Compact 2"/>
              </a:rPr>
              <a:t>Nursing wages are set on supply and demand instead of traditional industries where cost of living dictates wage increases. </a:t>
            </a:r>
          </a:p>
          <a:p>
            <a:pPr marL="457200" indent="-457200">
              <a:lnSpc>
                <a:spcPts val="4330"/>
              </a:lnSpc>
              <a:buFont typeface="Arial" panose="020B0604020202020204" pitchFamily="34" charset="0"/>
              <a:buChar char="•"/>
            </a:pPr>
            <a:r>
              <a:rPr lang="en-US" sz="2706" dirty="0">
                <a:solidFill>
                  <a:srgbClr val="191919"/>
                </a:solidFill>
                <a:latin typeface="Graphik Compact 2"/>
              </a:rPr>
              <a:t>When one unit secures high wages, unions use this to bring up wages across their bargaining units or shops. </a:t>
            </a:r>
          </a:p>
          <a:p>
            <a:pPr marL="457200" indent="-457200">
              <a:lnSpc>
                <a:spcPts val="4330"/>
              </a:lnSpc>
              <a:buFont typeface="Arial" panose="020B0604020202020204" pitchFamily="34" charset="0"/>
              <a:buChar char="•"/>
            </a:pPr>
            <a:r>
              <a:rPr lang="en-US" sz="2706" dirty="0">
                <a:solidFill>
                  <a:srgbClr val="191919"/>
                </a:solidFill>
                <a:latin typeface="Graphik Compact 2"/>
              </a:rPr>
              <a:t>For example: The raises at Pullman Regional Hospital helped secure a 13% increase for nurses at Kittitas Valley Hospital.</a:t>
            </a:r>
          </a:p>
          <a:p>
            <a:pPr marL="457200" indent="-457200">
              <a:lnSpc>
                <a:spcPts val="4330"/>
              </a:lnSpc>
              <a:buFont typeface="Arial" panose="020B0604020202020204" pitchFamily="34" charset="0"/>
              <a:buChar char="•"/>
            </a:pPr>
            <a:r>
              <a:rPr lang="en-US" sz="2706" dirty="0">
                <a:solidFill>
                  <a:srgbClr val="191919"/>
                </a:solidFill>
                <a:latin typeface="Graphik Compact 2"/>
              </a:rPr>
              <a:t>On average nonunionized workers make 15% less than unionized workers. </a:t>
            </a:r>
          </a:p>
          <a:p>
            <a:pPr>
              <a:lnSpc>
                <a:spcPts val="4330"/>
              </a:lnSpc>
            </a:pPr>
            <a:endParaRPr lang="en-US" sz="2706" dirty="0">
              <a:solidFill>
                <a:srgbClr val="191919"/>
              </a:solidFill>
              <a:latin typeface="Graphik Compact 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191919"/>
            </a:solidFill>
            <a:prstDash val="solid"/>
            <a:headEnd type="none" w="sm" len="sm"/>
            <a:tailEnd type="none" w="sm" len="sm"/>
          </a:ln>
        </p:spPr>
      </p:sp>
      <p:sp>
        <p:nvSpPr>
          <p:cNvPr id="3" name="TextBox 3"/>
          <p:cNvSpPr txBox="1"/>
          <p:nvPr/>
        </p:nvSpPr>
        <p:spPr>
          <a:xfrm>
            <a:off x="1028700" y="1028700"/>
            <a:ext cx="12736212" cy="972185"/>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RIGHTS OF UNION EMPLOYEES </a:t>
            </a:r>
          </a:p>
        </p:txBody>
      </p:sp>
      <p:grpSp>
        <p:nvGrpSpPr>
          <p:cNvPr id="4" name="Group 4"/>
          <p:cNvGrpSpPr/>
          <p:nvPr/>
        </p:nvGrpSpPr>
        <p:grpSpPr>
          <a:xfrm>
            <a:off x="1075621" y="3313421"/>
            <a:ext cx="16230600" cy="5944879"/>
            <a:chOff x="0" y="0"/>
            <a:chExt cx="4274726" cy="1565730"/>
          </a:xfrm>
        </p:grpSpPr>
        <p:sp>
          <p:nvSpPr>
            <p:cNvPr id="5" name="Freeform 5"/>
            <p:cNvSpPr/>
            <p:nvPr/>
          </p:nvSpPr>
          <p:spPr>
            <a:xfrm>
              <a:off x="0" y="0"/>
              <a:ext cx="4274726" cy="1565730"/>
            </a:xfrm>
            <a:custGeom>
              <a:avLst/>
              <a:gdLst/>
              <a:ahLst/>
              <a:cxnLst/>
              <a:rect l="l" t="t" r="r" b="b"/>
              <a:pathLst>
                <a:path w="4274726" h="1565730">
                  <a:moveTo>
                    <a:pt x="24327" y="0"/>
                  </a:moveTo>
                  <a:lnTo>
                    <a:pt x="4250399" y="0"/>
                  </a:lnTo>
                  <a:cubicBezTo>
                    <a:pt x="4263834" y="0"/>
                    <a:pt x="4274726" y="10891"/>
                    <a:pt x="4274726" y="24327"/>
                  </a:cubicBezTo>
                  <a:lnTo>
                    <a:pt x="4274726" y="1541403"/>
                  </a:lnTo>
                  <a:cubicBezTo>
                    <a:pt x="4274726" y="1547855"/>
                    <a:pt x="4272163" y="1554042"/>
                    <a:pt x="4267601" y="1558604"/>
                  </a:cubicBezTo>
                  <a:cubicBezTo>
                    <a:pt x="4263039" y="1563167"/>
                    <a:pt x="4256851" y="1565730"/>
                    <a:pt x="4250399" y="1565730"/>
                  </a:cubicBezTo>
                  <a:lnTo>
                    <a:pt x="24327" y="1565730"/>
                  </a:lnTo>
                  <a:cubicBezTo>
                    <a:pt x="10891" y="1565730"/>
                    <a:pt x="0" y="1554838"/>
                    <a:pt x="0" y="1541403"/>
                  </a:cubicBezTo>
                  <a:lnTo>
                    <a:pt x="0" y="24327"/>
                  </a:lnTo>
                  <a:cubicBezTo>
                    <a:pt x="0" y="10891"/>
                    <a:pt x="10891" y="0"/>
                    <a:pt x="24327" y="0"/>
                  </a:cubicBezTo>
                  <a:close/>
                </a:path>
              </a:pathLst>
            </a:custGeom>
            <a:solidFill>
              <a:srgbClr val="0057B8"/>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800"/>
                </a:lnSpc>
              </a:pPr>
              <a:endParaRPr dirty="0"/>
            </a:p>
          </p:txBody>
        </p:sp>
      </p:grpSp>
      <p:grpSp>
        <p:nvGrpSpPr>
          <p:cNvPr id="7" name="Group 7"/>
          <p:cNvGrpSpPr/>
          <p:nvPr/>
        </p:nvGrpSpPr>
        <p:grpSpPr>
          <a:xfrm>
            <a:off x="1621691" y="3935271"/>
            <a:ext cx="7522309" cy="4701178"/>
            <a:chOff x="0" y="0"/>
            <a:chExt cx="10029745" cy="6268238"/>
          </a:xfrm>
        </p:grpSpPr>
        <p:pic>
          <p:nvPicPr>
            <p:cNvPr id="8" name="Picture 8"/>
            <p:cNvPicPr>
              <a:picLocks noChangeAspect="1"/>
            </p:cNvPicPr>
            <p:nvPr/>
          </p:nvPicPr>
          <p:blipFill>
            <a:blip r:embed="rId2"/>
            <a:srcRect t="18751" b="18751"/>
            <a:stretch>
              <a:fillRect/>
            </a:stretch>
          </p:blipFill>
          <p:spPr>
            <a:xfrm>
              <a:off x="0" y="0"/>
              <a:ext cx="10029745" cy="6268238"/>
            </a:xfrm>
            <a:prstGeom prst="rect">
              <a:avLst/>
            </a:prstGeom>
          </p:spPr>
        </p:pic>
      </p:grpSp>
      <p:sp>
        <p:nvSpPr>
          <p:cNvPr id="9" name="TextBox 9"/>
          <p:cNvSpPr txBox="1"/>
          <p:nvPr/>
        </p:nvSpPr>
        <p:spPr>
          <a:xfrm>
            <a:off x="10042976" y="3900670"/>
            <a:ext cx="6583099" cy="4643451"/>
          </a:xfrm>
          <a:prstGeom prst="rect">
            <a:avLst/>
          </a:prstGeom>
        </p:spPr>
        <p:txBody>
          <a:bodyPr lIns="0" tIns="0" rIns="0" bIns="0" rtlCol="0" anchor="t">
            <a:spAutoFit/>
          </a:bodyPr>
          <a:lstStyle/>
          <a:p>
            <a:pPr marL="457200" indent="-457200">
              <a:lnSpc>
                <a:spcPts val="4569"/>
              </a:lnSpc>
              <a:buFont typeface="Wingdings" panose="05000000000000000000" pitchFamily="2" charset="2"/>
              <a:buChar char="v"/>
            </a:pPr>
            <a:r>
              <a:rPr lang="en-US" sz="2855" dirty="0">
                <a:solidFill>
                  <a:srgbClr val="DBDBDB"/>
                </a:solidFill>
                <a:latin typeface="Graphik Compact 4"/>
              </a:rPr>
              <a:t>Weingarten Rights.</a:t>
            </a:r>
          </a:p>
          <a:p>
            <a:pPr marL="457200" indent="-457200">
              <a:lnSpc>
                <a:spcPts val="4569"/>
              </a:lnSpc>
              <a:buFont typeface="Wingdings" panose="05000000000000000000" pitchFamily="2" charset="2"/>
              <a:buChar char="v"/>
            </a:pPr>
            <a:r>
              <a:rPr lang="en-US" sz="2855" dirty="0">
                <a:solidFill>
                  <a:srgbClr val="DBDBDB"/>
                </a:solidFill>
                <a:latin typeface="Graphik Compact 4"/>
              </a:rPr>
              <a:t>Grievance Rights.</a:t>
            </a:r>
          </a:p>
          <a:p>
            <a:pPr marL="457200" indent="-457200">
              <a:lnSpc>
                <a:spcPts val="4569"/>
              </a:lnSpc>
              <a:buFont typeface="Wingdings" panose="05000000000000000000" pitchFamily="2" charset="2"/>
              <a:buChar char="v"/>
            </a:pPr>
            <a:r>
              <a:rPr lang="en-US" sz="2855" dirty="0">
                <a:solidFill>
                  <a:srgbClr val="DBDBDB"/>
                </a:solidFill>
                <a:latin typeface="Graphik Compact 4"/>
              </a:rPr>
              <a:t>Understanding your pay rates/differentials and contract</a:t>
            </a:r>
          </a:p>
          <a:p>
            <a:pPr marL="457200" indent="-457200">
              <a:lnSpc>
                <a:spcPts val="4569"/>
              </a:lnSpc>
              <a:buFont typeface="Wingdings" panose="05000000000000000000" pitchFamily="2" charset="2"/>
              <a:buChar char="v"/>
            </a:pPr>
            <a:r>
              <a:rPr lang="en-US" sz="2855" dirty="0">
                <a:solidFill>
                  <a:srgbClr val="DBDBDB"/>
                </a:solidFill>
                <a:latin typeface="Graphik Compact 4"/>
              </a:rPr>
              <a:t>The right to steer the direction of the union's work.</a:t>
            </a:r>
          </a:p>
          <a:p>
            <a:pPr marL="457200" indent="-457200">
              <a:lnSpc>
                <a:spcPts val="4569"/>
              </a:lnSpc>
              <a:buFont typeface="Wingdings" panose="05000000000000000000" pitchFamily="2" charset="2"/>
              <a:buChar char="v"/>
            </a:pPr>
            <a:r>
              <a:rPr lang="en-US" sz="2855" dirty="0">
                <a:solidFill>
                  <a:srgbClr val="DBDBDB"/>
                </a:solidFill>
                <a:latin typeface="Graphik Compact 4"/>
              </a:rPr>
              <a:t>The right to representation in matters of discipline.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DBDBDB"/>
            </a:solidFill>
            <a:prstDash val="solid"/>
            <a:headEnd type="none" w="sm" len="sm"/>
            <a:tailEnd type="none" w="sm" len="sm"/>
          </a:ln>
        </p:spPr>
      </p:sp>
      <p:grpSp>
        <p:nvGrpSpPr>
          <p:cNvPr id="3" name="Group 3"/>
          <p:cNvGrpSpPr/>
          <p:nvPr/>
        </p:nvGrpSpPr>
        <p:grpSpPr>
          <a:xfrm>
            <a:off x="8282002" y="2499662"/>
            <a:ext cx="8977298" cy="7528418"/>
            <a:chOff x="0" y="0"/>
            <a:chExt cx="11969731" cy="10037890"/>
          </a:xfrm>
        </p:grpSpPr>
        <p:pic>
          <p:nvPicPr>
            <p:cNvPr id="4" name="Picture 4"/>
            <p:cNvPicPr>
              <a:picLocks noChangeAspect="1"/>
            </p:cNvPicPr>
            <p:nvPr/>
          </p:nvPicPr>
          <p:blipFill>
            <a:blip r:embed="rId2"/>
            <a:srcRect t="3464" b="3464"/>
            <a:stretch>
              <a:fillRect/>
            </a:stretch>
          </p:blipFill>
          <p:spPr>
            <a:xfrm>
              <a:off x="0" y="0"/>
              <a:ext cx="11969731" cy="10037890"/>
            </a:xfrm>
            <a:prstGeom prst="rect">
              <a:avLst/>
            </a:prstGeom>
          </p:spPr>
        </p:pic>
      </p:grpSp>
      <p:sp>
        <p:nvSpPr>
          <p:cNvPr id="5" name="TextBox 5"/>
          <p:cNvSpPr txBox="1"/>
          <p:nvPr/>
        </p:nvSpPr>
        <p:spPr>
          <a:xfrm>
            <a:off x="1028700" y="1028700"/>
            <a:ext cx="15185745" cy="972185"/>
          </a:xfrm>
          <a:prstGeom prst="rect">
            <a:avLst/>
          </a:prstGeom>
        </p:spPr>
        <p:txBody>
          <a:bodyPr lIns="0" tIns="0" rIns="0" bIns="0" rtlCol="0" anchor="t">
            <a:spAutoFit/>
          </a:bodyPr>
          <a:lstStyle/>
          <a:p>
            <a:pPr>
              <a:lnSpc>
                <a:spcPts val="6399"/>
              </a:lnSpc>
            </a:pPr>
            <a:r>
              <a:rPr lang="en-US" sz="6399" dirty="0">
                <a:solidFill>
                  <a:srgbClr val="DBDBDB"/>
                </a:solidFill>
                <a:latin typeface="Graphik Compact 1"/>
              </a:rPr>
              <a:t>WEINGARTEN RIGHTS</a:t>
            </a:r>
          </a:p>
        </p:txBody>
      </p:sp>
      <p:sp>
        <p:nvSpPr>
          <p:cNvPr id="6" name="TextBox 6"/>
          <p:cNvSpPr txBox="1"/>
          <p:nvPr/>
        </p:nvSpPr>
        <p:spPr>
          <a:xfrm>
            <a:off x="605336" y="2905720"/>
            <a:ext cx="7676666" cy="6554376"/>
          </a:xfrm>
          <a:prstGeom prst="rect">
            <a:avLst/>
          </a:prstGeom>
        </p:spPr>
        <p:txBody>
          <a:bodyPr lIns="0" tIns="0" rIns="0" bIns="0" rtlCol="0" anchor="t">
            <a:spAutoFit/>
          </a:bodyPr>
          <a:lstStyle/>
          <a:p>
            <a:pPr>
              <a:lnSpc>
                <a:spcPts val="4330"/>
              </a:lnSpc>
            </a:pPr>
            <a:r>
              <a:rPr lang="en-US" sz="2706" dirty="0">
                <a:solidFill>
                  <a:srgbClr val="DBDBDB"/>
                </a:solidFill>
                <a:latin typeface="Graphik Compact 2"/>
              </a:rPr>
              <a:t>These rights were granted by a US supreme court decision in 1975 which offers the following rights to union employees:</a:t>
            </a:r>
          </a:p>
          <a:p>
            <a:pPr>
              <a:lnSpc>
                <a:spcPts val="4330"/>
              </a:lnSpc>
            </a:pPr>
            <a:r>
              <a:rPr lang="en-US" sz="2706" dirty="0">
                <a:solidFill>
                  <a:srgbClr val="DBDBDB"/>
                </a:solidFill>
                <a:latin typeface="Graphik Compact 2"/>
              </a:rPr>
              <a:t>1.) The right to representation - in a union environment you can request a union member, steward, or officer to be present during any conversation that may lead to termination or discipline.</a:t>
            </a:r>
          </a:p>
          <a:p>
            <a:pPr>
              <a:lnSpc>
                <a:spcPts val="4330"/>
              </a:lnSpc>
            </a:pPr>
            <a:r>
              <a:rPr lang="en-US" sz="2706" dirty="0">
                <a:solidFill>
                  <a:srgbClr val="DBDBDB"/>
                </a:solidFill>
                <a:latin typeface="Graphik Compact 2"/>
              </a:rPr>
              <a:t>2.) The right to know the basis for the meeting prior to meeting.</a:t>
            </a:r>
          </a:p>
          <a:p>
            <a:pPr>
              <a:lnSpc>
                <a:spcPts val="4330"/>
              </a:lnSpc>
            </a:pPr>
            <a:r>
              <a:rPr lang="en-US" sz="2706" dirty="0">
                <a:solidFill>
                  <a:srgbClr val="DBDBDB"/>
                </a:solidFill>
                <a:latin typeface="Graphik Compact 2"/>
              </a:rPr>
              <a:t>3.) The right to call a caucus (a time out) to confer privately with a union representative.</a:t>
            </a:r>
          </a:p>
          <a:p>
            <a:pPr>
              <a:lnSpc>
                <a:spcPts val="4330"/>
              </a:lnSpc>
            </a:pPr>
            <a:r>
              <a:rPr lang="en-US" sz="2706" dirty="0">
                <a:solidFill>
                  <a:srgbClr val="DBDBDB"/>
                </a:solidFill>
                <a:latin typeface="Graphik Compact 2"/>
              </a:rPr>
              <a:t>So why is this important?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191919"/>
            </a:solidFill>
            <a:prstDash val="solid"/>
            <a:headEnd type="none" w="sm" len="sm"/>
            <a:tailEnd type="none" w="sm" len="sm"/>
          </a:ln>
        </p:spPr>
      </p:sp>
      <p:grpSp>
        <p:nvGrpSpPr>
          <p:cNvPr id="3" name="Group 3"/>
          <p:cNvGrpSpPr/>
          <p:nvPr/>
        </p:nvGrpSpPr>
        <p:grpSpPr>
          <a:xfrm>
            <a:off x="9452325" y="2499662"/>
            <a:ext cx="7806975" cy="6520639"/>
            <a:chOff x="0" y="0"/>
            <a:chExt cx="10409300" cy="8694186"/>
          </a:xfrm>
        </p:grpSpPr>
        <p:pic>
          <p:nvPicPr>
            <p:cNvPr id="4" name="Picture 4"/>
            <p:cNvPicPr>
              <a:picLocks noChangeAspect="1"/>
            </p:cNvPicPr>
            <p:nvPr/>
          </p:nvPicPr>
          <p:blipFill>
            <a:blip r:embed="rId2"/>
            <a:srcRect l="11969" r="11969"/>
            <a:stretch>
              <a:fillRect/>
            </a:stretch>
          </p:blipFill>
          <p:spPr>
            <a:xfrm>
              <a:off x="0" y="0"/>
              <a:ext cx="10409300" cy="8694186"/>
            </a:xfrm>
            <a:prstGeom prst="rect">
              <a:avLst/>
            </a:prstGeom>
          </p:spPr>
        </p:pic>
      </p:grpSp>
      <p:sp>
        <p:nvSpPr>
          <p:cNvPr id="5" name="TextBox 5"/>
          <p:cNvSpPr txBox="1"/>
          <p:nvPr/>
        </p:nvSpPr>
        <p:spPr>
          <a:xfrm>
            <a:off x="1028700" y="1028700"/>
            <a:ext cx="15185745" cy="972185"/>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UNIONS PROTECT THE PROCESS </a:t>
            </a:r>
          </a:p>
        </p:txBody>
      </p:sp>
      <p:sp>
        <p:nvSpPr>
          <p:cNvPr id="6" name="TextBox 6"/>
          <p:cNvSpPr txBox="1"/>
          <p:nvPr/>
        </p:nvSpPr>
        <p:spPr>
          <a:xfrm>
            <a:off x="605336" y="2905720"/>
            <a:ext cx="7676666" cy="6010215"/>
          </a:xfrm>
          <a:prstGeom prst="rect">
            <a:avLst/>
          </a:prstGeom>
        </p:spPr>
        <p:txBody>
          <a:bodyPr lIns="0" tIns="0" rIns="0" bIns="0" rtlCol="0" anchor="t">
            <a:spAutoFit/>
          </a:bodyPr>
          <a:lstStyle/>
          <a:p>
            <a:pPr>
              <a:lnSpc>
                <a:spcPts val="4330"/>
              </a:lnSpc>
            </a:pPr>
            <a:r>
              <a:rPr lang="en-US" sz="2706" dirty="0">
                <a:solidFill>
                  <a:srgbClr val="191919"/>
                </a:solidFill>
                <a:latin typeface="Graphik Compact 2"/>
              </a:rPr>
              <a:t>A common misconception is that unions protect bad employees when what unions do is protect the process of fair investigation and discipline.</a:t>
            </a:r>
          </a:p>
          <a:p>
            <a:pPr>
              <a:lnSpc>
                <a:spcPts val="4330"/>
              </a:lnSpc>
            </a:pPr>
            <a:endParaRPr lang="en-US" sz="2706" dirty="0">
              <a:solidFill>
                <a:srgbClr val="191919"/>
              </a:solidFill>
              <a:latin typeface="Graphik Compact 2"/>
            </a:endParaRPr>
          </a:p>
          <a:p>
            <a:pPr>
              <a:lnSpc>
                <a:spcPts val="4330"/>
              </a:lnSpc>
            </a:pPr>
            <a:r>
              <a:rPr lang="en-US" sz="2706" dirty="0">
                <a:solidFill>
                  <a:srgbClr val="191919"/>
                </a:solidFill>
                <a:latin typeface="Graphik Compact 2"/>
              </a:rPr>
              <a:t>Let's imagine that you as a new graduate are trained by a preceptor that tells you the policy pertaining to dress code is never enforced and it is fine to have visible tattoos. One day you are called into your managers office with a concern relating to your professional appearance. Now what? </a:t>
            </a:r>
          </a:p>
          <a:p>
            <a:pPr>
              <a:lnSpc>
                <a:spcPts val="4330"/>
              </a:lnSpc>
            </a:pPr>
            <a:endParaRPr lang="en-US" sz="2706" dirty="0">
              <a:solidFill>
                <a:srgbClr val="191919"/>
              </a:solidFill>
              <a:latin typeface="Graphik Compact 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191919"/>
            </a:solidFill>
            <a:prstDash val="solid"/>
            <a:headEnd type="none" w="sm" len="sm"/>
            <a:tailEnd type="none" w="sm" len="sm"/>
          </a:ln>
        </p:spPr>
      </p:sp>
      <p:grpSp>
        <p:nvGrpSpPr>
          <p:cNvPr id="3" name="Group 3"/>
          <p:cNvGrpSpPr/>
          <p:nvPr/>
        </p:nvGrpSpPr>
        <p:grpSpPr>
          <a:xfrm>
            <a:off x="9452325" y="2499662"/>
            <a:ext cx="7806975" cy="6520639"/>
            <a:chOff x="0" y="0"/>
            <a:chExt cx="10409300" cy="8694186"/>
          </a:xfrm>
        </p:grpSpPr>
        <p:pic>
          <p:nvPicPr>
            <p:cNvPr id="4" name="Picture 4"/>
            <p:cNvPicPr>
              <a:picLocks noChangeAspect="1"/>
            </p:cNvPicPr>
            <p:nvPr/>
          </p:nvPicPr>
          <p:blipFill>
            <a:blip r:embed="rId2"/>
            <a:srcRect l="11969" r="11969"/>
            <a:stretch>
              <a:fillRect/>
            </a:stretch>
          </p:blipFill>
          <p:spPr>
            <a:xfrm>
              <a:off x="0" y="0"/>
              <a:ext cx="10409300" cy="8694186"/>
            </a:xfrm>
            <a:prstGeom prst="rect">
              <a:avLst/>
            </a:prstGeom>
          </p:spPr>
        </p:pic>
      </p:grpSp>
      <p:sp>
        <p:nvSpPr>
          <p:cNvPr id="5" name="TextBox 5"/>
          <p:cNvSpPr txBox="1"/>
          <p:nvPr/>
        </p:nvSpPr>
        <p:spPr>
          <a:xfrm>
            <a:off x="1028700" y="1028700"/>
            <a:ext cx="15185745" cy="972185"/>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WITHOUT A UNION</a:t>
            </a:r>
          </a:p>
        </p:txBody>
      </p:sp>
      <p:sp>
        <p:nvSpPr>
          <p:cNvPr id="6" name="TextBox 6"/>
          <p:cNvSpPr txBox="1"/>
          <p:nvPr/>
        </p:nvSpPr>
        <p:spPr>
          <a:xfrm>
            <a:off x="605336" y="2905720"/>
            <a:ext cx="7676666" cy="7098537"/>
          </a:xfrm>
          <a:prstGeom prst="rect">
            <a:avLst/>
          </a:prstGeom>
        </p:spPr>
        <p:txBody>
          <a:bodyPr lIns="0" tIns="0" rIns="0" bIns="0" rtlCol="0" anchor="t">
            <a:spAutoFit/>
          </a:bodyPr>
          <a:lstStyle/>
          <a:p>
            <a:pPr>
              <a:lnSpc>
                <a:spcPts val="4330"/>
              </a:lnSpc>
            </a:pPr>
            <a:r>
              <a:rPr lang="en-US" sz="2706" dirty="0">
                <a:solidFill>
                  <a:srgbClr val="191919"/>
                </a:solidFill>
                <a:latin typeface="Graphik Compact 2"/>
              </a:rPr>
              <a:t>You enter your managers office alone.</a:t>
            </a:r>
          </a:p>
          <a:p>
            <a:pPr>
              <a:lnSpc>
                <a:spcPts val="4330"/>
              </a:lnSpc>
            </a:pPr>
            <a:endParaRPr lang="en-US" sz="2706" dirty="0">
              <a:solidFill>
                <a:srgbClr val="191919"/>
              </a:solidFill>
              <a:latin typeface="Graphik Compact 2"/>
            </a:endParaRPr>
          </a:p>
          <a:p>
            <a:pPr>
              <a:lnSpc>
                <a:spcPts val="4330"/>
              </a:lnSpc>
            </a:pPr>
            <a:r>
              <a:rPr lang="en-US" sz="2706" dirty="0">
                <a:solidFill>
                  <a:srgbClr val="191919"/>
                </a:solidFill>
                <a:latin typeface="Graphik Compact 2"/>
              </a:rPr>
              <a:t>Sitting across the table is your manager and HR. </a:t>
            </a:r>
          </a:p>
          <a:p>
            <a:pPr>
              <a:lnSpc>
                <a:spcPts val="4330"/>
              </a:lnSpc>
            </a:pPr>
            <a:endParaRPr lang="en-US" sz="2706" dirty="0">
              <a:solidFill>
                <a:srgbClr val="191919"/>
              </a:solidFill>
              <a:latin typeface="Graphik Compact 2"/>
            </a:endParaRPr>
          </a:p>
          <a:p>
            <a:pPr>
              <a:lnSpc>
                <a:spcPts val="4330"/>
              </a:lnSpc>
            </a:pPr>
            <a:r>
              <a:rPr lang="en-US" sz="2706" dirty="0">
                <a:solidFill>
                  <a:srgbClr val="191919"/>
                </a:solidFill>
                <a:latin typeface="Graphik Compact 2"/>
              </a:rPr>
              <a:t>They show you a policy that says, "No visible tattoos" that you acknowledged when you were given a million other policies and things to sign when you were hired. </a:t>
            </a:r>
          </a:p>
          <a:p>
            <a:pPr>
              <a:lnSpc>
                <a:spcPts val="4330"/>
              </a:lnSpc>
            </a:pPr>
            <a:endParaRPr lang="en-US" sz="2706" dirty="0">
              <a:solidFill>
                <a:srgbClr val="191919"/>
              </a:solidFill>
              <a:latin typeface="Graphik Compact 2"/>
            </a:endParaRPr>
          </a:p>
          <a:p>
            <a:pPr>
              <a:lnSpc>
                <a:spcPts val="4330"/>
              </a:lnSpc>
            </a:pPr>
            <a:r>
              <a:rPr lang="en-US" sz="2706" dirty="0">
                <a:solidFill>
                  <a:srgbClr val="191919"/>
                </a:solidFill>
                <a:latin typeface="Graphik Compact 2"/>
              </a:rPr>
              <a:t>You are disciplined and told you must wear sleeves that cover your visible tattoos while your preceptor shakes their head and says, "They always do this, it will stop eventually." </a:t>
            </a:r>
          </a:p>
          <a:p>
            <a:pPr>
              <a:lnSpc>
                <a:spcPts val="4330"/>
              </a:lnSpc>
            </a:pPr>
            <a:endParaRPr lang="en-US" sz="2706" dirty="0">
              <a:solidFill>
                <a:srgbClr val="191919"/>
              </a:solidFill>
              <a:latin typeface="Graphik Compact 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191919"/>
            </a:solidFill>
            <a:prstDash val="solid"/>
            <a:headEnd type="none" w="sm" len="sm"/>
            <a:tailEnd type="none" w="sm" len="sm"/>
          </a:ln>
        </p:spPr>
      </p:sp>
      <p:grpSp>
        <p:nvGrpSpPr>
          <p:cNvPr id="3" name="Group 3"/>
          <p:cNvGrpSpPr/>
          <p:nvPr/>
        </p:nvGrpSpPr>
        <p:grpSpPr>
          <a:xfrm>
            <a:off x="9452325" y="2499662"/>
            <a:ext cx="7806975" cy="6520639"/>
            <a:chOff x="0" y="0"/>
            <a:chExt cx="10409300" cy="8694186"/>
          </a:xfrm>
        </p:grpSpPr>
        <p:pic>
          <p:nvPicPr>
            <p:cNvPr id="4" name="Picture 4"/>
            <p:cNvPicPr>
              <a:picLocks noChangeAspect="1"/>
            </p:cNvPicPr>
            <p:nvPr/>
          </p:nvPicPr>
          <p:blipFill>
            <a:blip r:embed="rId2"/>
            <a:srcRect l="11969" r="11969"/>
            <a:stretch>
              <a:fillRect/>
            </a:stretch>
          </p:blipFill>
          <p:spPr>
            <a:xfrm>
              <a:off x="0" y="0"/>
              <a:ext cx="10409300" cy="8694186"/>
            </a:xfrm>
            <a:prstGeom prst="rect">
              <a:avLst/>
            </a:prstGeom>
          </p:spPr>
        </p:pic>
      </p:grpSp>
      <p:sp>
        <p:nvSpPr>
          <p:cNvPr id="5" name="TextBox 5"/>
          <p:cNvSpPr txBox="1"/>
          <p:nvPr/>
        </p:nvSpPr>
        <p:spPr>
          <a:xfrm>
            <a:off x="1028700" y="1028700"/>
            <a:ext cx="15185745" cy="972185"/>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WITH A UNION</a:t>
            </a:r>
          </a:p>
        </p:txBody>
      </p:sp>
      <p:sp>
        <p:nvSpPr>
          <p:cNvPr id="6" name="TextBox 6"/>
          <p:cNvSpPr txBox="1"/>
          <p:nvPr/>
        </p:nvSpPr>
        <p:spPr>
          <a:xfrm>
            <a:off x="605336" y="2905720"/>
            <a:ext cx="7676666" cy="8731020"/>
          </a:xfrm>
          <a:prstGeom prst="rect">
            <a:avLst/>
          </a:prstGeom>
        </p:spPr>
        <p:txBody>
          <a:bodyPr lIns="0" tIns="0" rIns="0" bIns="0" rtlCol="0" anchor="t">
            <a:spAutoFit/>
          </a:bodyPr>
          <a:lstStyle/>
          <a:p>
            <a:pPr>
              <a:lnSpc>
                <a:spcPts val="4330"/>
              </a:lnSpc>
            </a:pPr>
            <a:r>
              <a:rPr lang="en-US" sz="2706" dirty="0">
                <a:solidFill>
                  <a:srgbClr val="191919"/>
                </a:solidFill>
                <a:latin typeface="Graphik Compact 2"/>
              </a:rPr>
              <a:t>You are prepared to enter the meeting by a representative of the union, and you walk in together. Your union representative takes notes throughout the conversation.</a:t>
            </a:r>
          </a:p>
          <a:p>
            <a:pPr>
              <a:lnSpc>
                <a:spcPts val="4330"/>
              </a:lnSpc>
            </a:pPr>
            <a:r>
              <a:rPr lang="en-US" sz="2706" dirty="0">
                <a:solidFill>
                  <a:srgbClr val="191919"/>
                </a:solidFill>
                <a:latin typeface="Graphik Compact 2"/>
              </a:rPr>
              <a:t>Sitting across the table is your manager and HR. </a:t>
            </a:r>
          </a:p>
          <a:p>
            <a:pPr>
              <a:lnSpc>
                <a:spcPts val="4330"/>
              </a:lnSpc>
            </a:pPr>
            <a:r>
              <a:rPr lang="en-US" sz="2706" dirty="0">
                <a:solidFill>
                  <a:srgbClr val="191919"/>
                </a:solidFill>
                <a:latin typeface="Graphik Compact 2"/>
              </a:rPr>
              <a:t>They show you a policy that says, "No visible tattoos" that you acknowledged when you were given a million other policies and things to sign when you were hired. </a:t>
            </a:r>
          </a:p>
          <a:p>
            <a:pPr>
              <a:lnSpc>
                <a:spcPts val="4330"/>
              </a:lnSpc>
            </a:pPr>
            <a:r>
              <a:rPr lang="en-US" sz="2706" dirty="0">
                <a:solidFill>
                  <a:srgbClr val="191919"/>
                </a:solidFill>
                <a:latin typeface="Graphik Compact 2"/>
              </a:rPr>
              <a:t>A caucus is called, and your representative asks you about other nurses on your unit with visible tattoos.</a:t>
            </a:r>
          </a:p>
          <a:p>
            <a:pPr>
              <a:lnSpc>
                <a:spcPts val="4330"/>
              </a:lnSpc>
            </a:pPr>
            <a:r>
              <a:rPr lang="en-US" sz="2706" dirty="0">
                <a:solidFill>
                  <a:srgbClr val="191919"/>
                </a:solidFill>
                <a:latin typeface="Graphik Compact 2"/>
              </a:rPr>
              <a:t>Upon your manager's return your union representative illustrates this policy is not enforceable due to the selective application for you only.  </a:t>
            </a:r>
          </a:p>
          <a:p>
            <a:pPr>
              <a:lnSpc>
                <a:spcPts val="4330"/>
              </a:lnSpc>
            </a:pPr>
            <a:endParaRPr lang="en-US" sz="2706" dirty="0">
              <a:solidFill>
                <a:srgbClr val="191919"/>
              </a:solidFill>
              <a:latin typeface="Graphik Compact 2"/>
            </a:endParaRPr>
          </a:p>
          <a:p>
            <a:pPr>
              <a:lnSpc>
                <a:spcPts val="4330"/>
              </a:lnSpc>
            </a:pPr>
            <a:endParaRPr lang="en-US" sz="2706" dirty="0">
              <a:solidFill>
                <a:srgbClr val="191919"/>
              </a:solidFill>
              <a:latin typeface="Graphik Compact 2"/>
            </a:endParaRPr>
          </a:p>
          <a:p>
            <a:pPr>
              <a:lnSpc>
                <a:spcPts val="4330"/>
              </a:lnSpc>
            </a:pPr>
            <a:endParaRPr lang="en-US" sz="2706" dirty="0">
              <a:solidFill>
                <a:srgbClr val="191919"/>
              </a:solidFill>
              <a:latin typeface="Graphik Compact 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191919"/>
            </a:solidFill>
            <a:prstDash val="solid"/>
            <a:headEnd type="none" w="sm" len="sm"/>
            <a:tailEnd type="none" w="sm" len="sm"/>
          </a:ln>
        </p:spPr>
      </p:sp>
      <p:grpSp>
        <p:nvGrpSpPr>
          <p:cNvPr id="3" name="Group 3"/>
          <p:cNvGrpSpPr/>
          <p:nvPr/>
        </p:nvGrpSpPr>
        <p:grpSpPr>
          <a:xfrm>
            <a:off x="9452325" y="2499662"/>
            <a:ext cx="7806975" cy="6520639"/>
            <a:chOff x="0" y="0"/>
            <a:chExt cx="10409300" cy="8694186"/>
          </a:xfrm>
        </p:grpSpPr>
        <p:pic>
          <p:nvPicPr>
            <p:cNvPr id="4" name="Picture 4"/>
            <p:cNvPicPr>
              <a:picLocks noChangeAspect="1"/>
            </p:cNvPicPr>
            <p:nvPr/>
          </p:nvPicPr>
          <p:blipFill>
            <a:blip r:embed="rId2"/>
            <a:srcRect l="11969" r="11969"/>
            <a:stretch>
              <a:fillRect/>
            </a:stretch>
          </p:blipFill>
          <p:spPr>
            <a:xfrm>
              <a:off x="0" y="0"/>
              <a:ext cx="10409300" cy="8694186"/>
            </a:xfrm>
            <a:prstGeom prst="rect">
              <a:avLst/>
            </a:prstGeom>
          </p:spPr>
        </p:pic>
      </p:grpSp>
      <p:sp>
        <p:nvSpPr>
          <p:cNvPr id="5" name="TextBox 5"/>
          <p:cNvSpPr txBox="1"/>
          <p:nvPr/>
        </p:nvSpPr>
        <p:spPr>
          <a:xfrm>
            <a:off x="1028700" y="1028700"/>
            <a:ext cx="15185745" cy="972185"/>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WITH A UNION</a:t>
            </a:r>
          </a:p>
        </p:txBody>
      </p:sp>
      <p:sp>
        <p:nvSpPr>
          <p:cNvPr id="6" name="TextBox 6"/>
          <p:cNvSpPr txBox="1"/>
          <p:nvPr/>
        </p:nvSpPr>
        <p:spPr>
          <a:xfrm>
            <a:off x="605336" y="2905720"/>
            <a:ext cx="7676666" cy="7098537"/>
          </a:xfrm>
          <a:prstGeom prst="rect">
            <a:avLst/>
          </a:prstGeom>
        </p:spPr>
        <p:txBody>
          <a:bodyPr lIns="0" tIns="0" rIns="0" bIns="0" rtlCol="0" anchor="t">
            <a:spAutoFit/>
          </a:bodyPr>
          <a:lstStyle/>
          <a:p>
            <a:pPr>
              <a:lnSpc>
                <a:spcPts val="4330"/>
              </a:lnSpc>
            </a:pPr>
            <a:r>
              <a:rPr lang="en-US" sz="2706" dirty="0">
                <a:solidFill>
                  <a:srgbClr val="191919"/>
                </a:solidFill>
                <a:latin typeface="Graphik Compact 2"/>
              </a:rPr>
              <a:t>If your manager proceeds with discipline after the meeting, you have the right to a grievance which is a term to describe a formalized disagreement with your employer.</a:t>
            </a:r>
          </a:p>
          <a:p>
            <a:pPr>
              <a:lnSpc>
                <a:spcPts val="4330"/>
              </a:lnSpc>
            </a:pPr>
            <a:r>
              <a:rPr lang="en-US" sz="2706" dirty="0">
                <a:solidFill>
                  <a:srgbClr val="191919"/>
                </a:solidFill>
                <a:latin typeface="Graphik Compact 2"/>
              </a:rPr>
              <a:t>Each collective bargaining agreement lists the steps for each type of grievance.</a:t>
            </a:r>
          </a:p>
          <a:p>
            <a:pPr>
              <a:lnSpc>
                <a:spcPts val="4330"/>
              </a:lnSpc>
            </a:pPr>
            <a:r>
              <a:rPr lang="en-US" sz="2706" dirty="0">
                <a:solidFill>
                  <a:srgbClr val="191919"/>
                </a:solidFill>
                <a:latin typeface="Graphik Compact 2"/>
              </a:rPr>
              <a:t>The union argues on your behalf that you should not have been disciplined and asks for the discipline and all documents pertaining to your discipline to be removed.</a:t>
            </a:r>
          </a:p>
          <a:p>
            <a:pPr>
              <a:lnSpc>
                <a:spcPts val="4330"/>
              </a:lnSpc>
            </a:pPr>
            <a:r>
              <a:rPr lang="en-US" sz="2706" dirty="0">
                <a:solidFill>
                  <a:srgbClr val="191919"/>
                </a:solidFill>
                <a:latin typeface="Graphik Compact 2"/>
              </a:rPr>
              <a:t>In the event the grievance is denied by your employer the union may elect to take your case to arbitration which is a legally binding process for rulings on matters of contracts including discipline with cause.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TextBox 2"/>
          <p:cNvSpPr txBox="1"/>
          <p:nvPr/>
        </p:nvSpPr>
        <p:spPr>
          <a:xfrm>
            <a:off x="1213654" y="1269518"/>
            <a:ext cx="12629688" cy="8401909"/>
          </a:xfrm>
          <a:prstGeom prst="rect">
            <a:avLst/>
          </a:prstGeom>
        </p:spPr>
        <p:txBody>
          <a:bodyPr lIns="0" tIns="0" rIns="0" bIns="0" rtlCol="0" anchor="t">
            <a:spAutoFit/>
          </a:bodyPr>
          <a:lstStyle/>
          <a:p>
            <a:pPr>
              <a:lnSpc>
                <a:spcPts val="15783"/>
              </a:lnSpc>
            </a:pPr>
            <a:r>
              <a:rPr lang="en-US" sz="15783" dirty="0">
                <a:solidFill>
                  <a:srgbClr val="FEFEFF"/>
                </a:solidFill>
                <a:latin typeface="Graphik Compact 1"/>
              </a:rPr>
              <a:t>ADVOCACY DOESN'T STOP AT THE BEDSIDE.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191919"/>
            </a:solidFill>
            <a:prstDash val="solid"/>
            <a:headEnd type="none" w="sm" len="sm"/>
            <a:tailEnd type="none" w="sm" len="sm"/>
          </a:ln>
        </p:spPr>
      </p:sp>
      <p:grpSp>
        <p:nvGrpSpPr>
          <p:cNvPr id="3" name="Group 3"/>
          <p:cNvGrpSpPr/>
          <p:nvPr/>
        </p:nvGrpSpPr>
        <p:grpSpPr>
          <a:xfrm>
            <a:off x="9452325" y="2499662"/>
            <a:ext cx="7806975" cy="6520639"/>
            <a:chOff x="0" y="0"/>
            <a:chExt cx="10409300" cy="8694186"/>
          </a:xfrm>
        </p:grpSpPr>
        <p:pic>
          <p:nvPicPr>
            <p:cNvPr id="4" name="Picture 4"/>
            <p:cNvPicPr>
              <a:picLocks noChangeAspect="1"/>
            </p:cNvPicPr>
            <p:nvPr/>
          </p:nvPicPr>
          <p:blipFill>
            <a:blip r:embed="rId2"/>
            <a:srcRect l="12585" r="12585"/>
            <a:stretch>
              <a:fillRect/>
            </a:stretch>
          </p:blipFill>
          <p:spPr>
            <a:xfrm>
              <a:off x="0" y="0"/>
              <a:ext cx="10409300" cy="8694186"/>
            </a:xfrm>
            <a:prstGeom prst="rect">
              <a:avLst/>
            </a:prstGeom>
          </p:spPr>
        </p:pic>
      </p:grpSp>
      <p:sp>
        <p:nvSpPr>
          <p:cNvPr id="5" name="TextBox 5"/>
          <p:cNvSpPr txBox="1"/>
          <p:nvPr/>
        </p:nvSpPr>
        <p:spPr>
          <a:xfrm>
            <a:off x="1028700" y="1028700"/>
            <a:ext cx="15185745" cy="972185"/>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COLLECTIVE ACTION</a:t>
            </a:r>
          </a:p>
        </p:txBody>
      </p:sp>
      <p:sp>
        <p:nvSpPr>
          <p:cNvPr id="6" name="TextBox 6"/>
          <p:cNvSpPr txBox="1"/>
          <p:nvPr/>
        </p:nvSpPr>
        <p:spPr>
          <a:xfrm>
            <a:off x="605336" y="2905720"/>
            <a:ext cx="7676666" cy="6010215"/>
          </a:xfrm>
          <a:prstGeom prst="rect">
            <a:avLst/>
          </a:prstGeom>
        </p:spPr>
        <p:txBody>
          <a:bodyPr lIns="0" tIns="0" rIns="0" bIns="0" rtlCol="0" anchor="t">
            <a:spAutoFit/>
          </a:bodyPr>
          <a:lstStyle/>
          <a:p>
            <a:pPr>
              <a:lnSpc>
                <a:spcPts val="4330"/>
              </a:lnSpc>
            </a:pPr>
            <a:r>
              <a:rPr lang="en-US" sz="2706" dirty="0">
                <a:solidFill>
                  <a:srgbClr val="191919"/>
                </a:solidFill>
                <a:latin typeface="Graphik Compact 2"/>
              </a:rPr>
              <a:t>Nursing collective action contains the following components:</a:t>
            </a:r>
          </a:p>
          <a:p>
            <a:pPr marL="584293" lvl="1" indent="-292146">
              <a:lnSpc>
                <a:spcPts val="4330"/>
              </a:lnSpc>
              <a:buFont typeface="Arial"/>
              <a:buChar char="•"/>
            </a:pPr>
            <a:r>
              <a:rPr lang="en-US" sz="2706" dirty="0">
                <a:solidFill>
                  <a:srgbClr val="191919"/>
                </a:solidFill>
                <a:latin typeface="Graphik Compact 2"/>
              </a:rPr>
              <a:t>To promote the practice of professional nursing.</a:t>
            </a:r>
          </a:p>
          <a:p>
            <a:pPr marL="584293" lvl="1" indent="-292146">
              <a:lnSpc>
                <a:spcPts val="4330"/>
              </a:lnSpc>
              <a:buFont typeface="Arial"/>
              <a:buChar char="•"/>
            </a:pPr>
            <a:r>
              <a:rPr lang="en-US" sz="2706" dirty="0">
                <a:solidFill>
                  <a:srgbClr val="191919"/>
                </a:solidFill>
                <a:latin typeface="Graphik Compact 2"/>
              </a:rPr>
              <a:t>To establish and maintain standards of care.</a:t>
            </a:r>
          </a:p>
          <a:p>
            <a:pPr marL="584293" lvl="1" indent="-292146">
              <a:lnSpc>
                <a:spcPts val="4330"/>
              </a:lnSpc>
              <a:buFont typeface="Arial"/>
              <a:buChar char="•"/>
            </a:pPr>
            <a:r>
              <a:rPr lang="en-US" sz="2706" dirty="0">
                <a:solidFill>
                  <a:srgbClr val="191919"/>
                </a:solidFill>
                <a:latin typeface="Graphik Compact 2"/>
              </a:rPr>
              <a:t>To allocate resources effectively and efficiently.</a:t>
            </a:r>
          </a:p>
          <a:p>
            <a:pPr marL="584293" lvl="1" indent="-292146">
              <a:lnSpc>
                <a:spcPts val="4330"/>
              </a:lnSpc>
              <a:buFont typeface="Arial"/>
              <a:buChar char="•"/>
            </a:pPr>
            <a:r>
              <a:rPr lang="en-US" sz="2706" dirty="0">
                <a:solidFill>
                  <a:srgbClr val="191919"/>
                </a:solidFill>
                <a:latin typeface="Graphik Compact 2"/>
              </a:rPr>
              <a:t>To create satisfaction and support in the practice environment.  </a:t>
            </a:r>
          </a:p>
          <a:p>
            <a:pPr>
              <a:lnSpc>
                <a:spcPts val="4330"/>
              </a:lnSpc>
            </a:pPr>
            <a:r>
              <a:rPr lang="en-US" sz="2706" dirty="0">
                <a:solidFill>
                  <a:srgbClr val="191919"/>
                </a:solidFill>
                <a:latin typeface="Graphik Compact 2"/>
              </a:rPr>
              <a:t>Unions use collective action to move employers to provide safe work environments and increase visibility to ongoing problems within healthcare through legislative work and outreach.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191919"/>
            </a:solidFill>
            <a:prstDash val="solid"/>
            <a:headEnd type="none" w="sm" len="sm"/>
            <a:tailEnd type="none" w="sm" len="sm"/>
          </a:ln>
        </p:spPr>
      </p:sp>
      <p:grpSp>
        <p:nvGrpSpPr>
          <p:cNvPr id="3" name="Group 3"/>
          <p:cNvGrpSpPr/>
          <p:nvPr/>
        </p:nvGrpSpPr>
        <p:grpSpPr>
          <a:xfrm>
            <a:off x="9452325" y="2499662"/>
            <a:ext cx="7806975" cy="6520639"/>
            <a:chOff x="0" y="0"/>
            <a:chExt cx="10409300" cy="8694186"/>
          </a:xfrm>
        </p:grpSpPr>
        <p:pic>
          <p:nvPicPr>
            <p:cNvPr id="4" name="Picture 4"/>
            <p:cNvPicPr>
              <a:picLocks noChangeAspect="1"/>
            </p:cNvPicPr>
            <p:nvPr/>
          </p:nvPicPr>
          <p:blipFill>
            <a:blip r:embed="rId2"/>
            <a:srcRect l="12562" r="12562"/>
            <a:stretch>
              <a:fillRect/>
            </a:stretch>
          </p:blipFill>
          <p:spPr>
            <a:xfrm>
              <a:off x="0" y="0"/>
              <a:ext cx="10409300" cy="8694186"/>
            </a:xfrm>
            <a:prstGeom prst="rect">
              <a:avLst/>
            </a:prstGeom>
          </p:spPr>
        </p:pic>
      </p:grpSp>
      <p:sp>
        <p:nvSpPr>
          <p:cNvPr id="5" name="TextBox 5"/>
          <p:cNvSpPr txBox="1"/>
          <p:nvPr/>
        </p:nvSpPr>
        <p:spPr>
          <a:xfrm>
            <a:off x="1028700" y="1028700"/>
            <a:ext cx="15185745" cy="972185"/>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POLITICAL  ACTION</a:t>
            </a:r>
          </a:p>
        </p:txBody>
      </p:sp>
      <p:sp>
        <p:nvSpPr>
          <p:cNvPr id="6" name="TextBox 6"/>
          <p:cNvSpPr txBox="1"/>
          <p:nvPr/>
        </p:nvSpPr>
        <p:spPr>
          <a:xfrm>
            <a:off x="605336" y="2905720"/>
            <a:ext cx="7676666" cy="7098738"/>
          </a:xfrm>
          <a:prstGeom prst="rect">
            <a:avLst/>
          </a:prstGeom>
        </p:spPr>
        <p:txBody>
          <a:bodyPr lIns="0" tIns="0" rIns="0" bIns="0" rtlCol="0" anchor="t">
            <a:spAutoFit/>
          </a:bodyPr>
          <a:lstStyle/>
          <a:p>
            <a:pPr marL="457200" indent="-457200">
              <a:lnSpc>
                <a:spcPts val="4330"/>
              </a:lnSpc>
              <a:buFont typeface="Arial" panose="020B0604020202020204" pitchFamily="34" charset="0"/>
              <a:buChar char="•"/>
            </a:pPr>
            <a:r>
              <a:rPr lang="en-US" sz="2706" dirty="0">
                <a:solidFill>
                  <a:srgbClr val="191919"/>
                </a:solidFill>
                <a:latin typeface="Graphik Compact 2"/>
              </a:rPr>
              <a:t>Union dues cannot be used for political actions or for contributions to political candidates.</a:t>
            </a:r>
          </a:p>
          <a:p>
            <a:pPr marL="457200" indent="-457200">
              <a:lnSpc>
                <a:spcPts val="4330"/>
              </a:lnSpc>
              <a:buFont typeface="Arial" panose="020B0604020202020204" pitchFamily="34" charset="0"/>
              <a:buChar char="•"/>
            </a:pPr>
            <a:r>
              <a:rPr lang="en-US" sz="2706" dirty="0">
                <a:solidFill>
                  <a:srgbClr val="191919"/>
                </a:solidFill>
                <a:latin typeface="Graphik Compact 2"/>
              </a:rPr>
              <a:t>WSNA policy dictates we only participate in statewide elections and only issues that pertain to health and safety.</a:t>
            </a:r>
          </a:p>
          <a:p>
            <a:pPr marL="457200" indent="-457200">
              <a:lnSpc>
                <a:spcPts val="4330"/>
              </a:lnSpc>
              <a:buFont typeface="Arial" panose="020B0604020202020204" pitchFamily="34" charset="0"/>
              <a:buChar char="•"/>
            </a:pPr>
            <a:r>
              <a:rPr lang="en-US" sz="2706" dirty="0">
                <a:solidFill>
                  <a:srgbClr val="191919"/>
                </a:solidFill>
                <a:latin typeface="Graphik Compact 2"/>
              </a:rPr>
              <a:t>Recent legislative wins:</a:t>
            </a:r>
          </a:p>
          <a:p>
            <a:pPr marL="914400" lvl="1" indent="-457200">
              <a:lnSpc>
                <a:spcPts val="4330"/>
              </a:lnSpc>
              <a:buFont typeface="Arial" panose="020B0604020202020204" pitchFamily="34" charset="0"/>
              <a:buChar char="•"/>
            </a:pPr>
            <a:r>
              <a:rPr lang="en-US" sz="2706" dirty="0">
                <a:solidFill>
                  <a:srgbClr val="191919"/>
                </a:solidFill>
                <a:latin typeface="Graphik Compact 2"/>
              </a:rPr>
              <a:t>Staffing committee legislation - strengthens current language enacted in Washington around nurse staffing committees.</a:t>
            </a:r>
          </a:p>
          <a:p>
            <a:pPr marL="914400" lvl="1" indent="-457200">
              <a:lnSpc>
                <a:spcPts val="4330"/>
              </a:lnSpc>
              <a:buFont typeface="Arial" panose="020B0604020202020204" pitchFamily="34" charset="0"/>
              <a:buChar char="•"/>
            </a:pPr>
            <a:r>
              <a:rPr lang="en-US" sz="2706" dirty="0">
                <a:solidFill>
                  <a:srgbClr val="191919"/>
                </a:solidFill>
                <a:latin typeface="Graphik Compact 2"/>
              </a:rPr>
              <a:t>Increase in access to forensic education through grant funding for WSU.</a:t>
            </a:r>
          </a:p>
          <a:p>
            <a:pPr marL="914400" lvl="1" indent="-457200">
              <a:lnSpc>
                <a:spcPts val="4330"/>
              </a:lnSpc>
              <a:buFont typeface="Arial" panose="020B0604020202020204" pitchFamily="34" charset="0"/>
              <a:buChar char="•"/>
            </a:pPr>
            <a:r>
              <a:rPr lang="en-US" sz="2706" dirty="0">
                <a:solidFill>
                  <a:srgbClr val="191919"/>
                </a:solidFill>
                <a:latin typeface="Graphik Compact 2"/>
              </a:rPr>
              <a:t>Presumptive eligibility for nurses to claim L&amp;I benefits for PTSD.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TextBox 2"/>
          <p:cNvSpPr txBox="1"/>
          <p:nvPr/>
        </p:nvSpPr>
        <p:spPr>
          <a:xfrm>
            <a:off x="1359230" y="3158955"/>
            <a:ext cx="15465979" cy="2867025"/>
          </a:xfrm>
          <a:prstGeom prst="rect">
            <a:avLst/>
          </a:prstGeom>
        </p:spPr>
        <p:txBody>
          <a:bodyPr lIns="0" tIns="0" rIns="0" bIns="0" rtlCol="0" anchor="t">
            <a:spAutoFit/>
          </a:bodyPr>
          <a:lstStyle/>
          <a:p>
            <a:pPr marL="1295402" lvl="1" indent="-647701" algn="just">
              <a:lnSpc>
                <a:spcPts val="7200"/>
              </a:lnSpc>
              <a:buFont typeface="Arial"/>
              <a:buChar char="•"/>
            </a:pPr>
            <a:r>
              <a:rPr lang="en-US" sz="6000" dirty="0">
                <a:solidFill>
                  <a:srgbClr val="DBDBDB"/>
                </a:solidFill>
                <a:latin typeface="Graphik Compact 2"/>
              </a:rPr>
              <a:t>Define unions and types of unions.</a:t>
            </a:r>
          </a:p>
          <a:p>
            <a:pPr marL="1295402" lvl="1" indent="-647701" algn="just">
              <a:lnSpc>
                <a:spcPts val="7200"/>
              </a:lnSpc>
              <a:buFont typeface="Arial"/>
              <a:buChar char="•"/>
            </a:pPr>
            <a:r>
              <a:rPr lang="en-US" sz="6000" dirty="0">
                <a:solidFill>
                  <a:srgbClr val="DBDBDB"/>
                </a:solidFill>
                <a:latin typeface="Graphik Compact 2"/>
              </a:rPr>
              <a:t>Brief review of the history of nursing unions.</a:t>
            </a:r>
          </a:p>
          <a:p>
            <a:pPr marL="1295402" lvl="1" indent="-647701" algn="just">
              <a:lnSpc>
                <a:spcPts val="7200"/>
              </a:lnSpc>
              <a:buFont typeface="Arial"/>
              <a:buChar char="•"/>
            </a:pPr>
            <a:r>
              <a:rPr lang="en-US" sz="6000" dirty="0">
                <a:solidFill>
                  <a:srgbClr val="DBDBDB"/>
                </a:solidFill>
                <a:latin typeface="Graphik Compact 2"/>
              </a:rPr>
              <a:t>Union in action real working scenarios. </a:t>
            </a:r>
          </a:p>
        </p:txBody>
      </p:sp>
      <p:sp>
        <p:nvSpPr>
          <p:cNvPr id="3" name="AutoShape 3"/>
          <p:cNvSpPr/>
          <p:nvPr/>
        </p:nvSpPr>
        <p:spPr>
          <a:xfrm>
            <a:off x="8871003" y="7597605"/>
            <a:ext cx="545994" cy="0"/>
          </a:xfrm>
          <a:prstGeom prst="line">
            <a:avLst/>
          </a:prstGeom>
          <a:ln w="95250" cap="rnd">
            <a:solidFill>
              <a:srgbClr val="DBDBDB"/>
            </a:solidFill>
            <a:prstDash val="solid"/>
            <a:headEnd type="none" w="sm" len="sm"/>
            <a:tailEnd type="none" w="sm" len="sm"/>
          </a:ln>
        </p:spPr>
      </p:sp>
      <p:sp>
        <p:nvSpPr>
          <p:cNvPr id="4" name="TextBox 4"/>
          <p:cNvSpPr txBox="1"/>
          <p:nvPr/>
        </p:nvSpPr>
        <p:spPr>
          <a:xfrm>
            <a:off x="2829156" y="2054000"/>
            <a:ext cx="12629688" cy="832486"/>
          </a:xfrm>
          <a:prstGeom prst="rect">
            <a:avLst/>
          </a:prstGeom>
        </p:spPr>
        <p:txBody>
          <a:bodyPr lIns="0" tIns="0" rIns="0" bIns="0" rtlCol="0" anchor="t">
            <a:spAutoFit/>
          </a:bodyPr>
          <a:lstStyle/>
          <a:p>
            <a:pPr algn="ctr">
              <a:lnSpc>
                <a:spcPts val="5400"/>
              </a:lnSpc>
            </a:pPr>
            <a:r>
              <a:rPr lang="en-US" sz="5400" dirty="0">
                <a:solidFill>
                  <a:srgbClr val="DBDBDB"/>
                </a:solidFill>
                <a:latin typeface="Graphik Compact 1"/>
              </a:rPr>
              <a:t>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TextBox 2"/>
          <p:cNvSpPr txBox="1"/>
          <p:nvPr/>
        </p:nvSpPr>
        <p:spPr>
          <a:xfrm>
            <a:off x="1028700" y="2595024"/>
            <a:ext cx="12629688" cy="6401659"/>
          </a:xfrm>
          <a:prstGeom prst="rect">
            <a:avLst/>
          </a:prstGeom>
        </p:spPr>
        <p:txBody>
          <a:bodyPr lIns="0" tIns="0" rIns="0" bIns="0" rtlCol="0" anchor="t">
            <a:spAutoFit/>
          </a:bodyPr>
          <a:lstStyle/>
          <a:p>
            <a:pPr>
              <a:lnSpc>
                <a:spcPts val="15783"/>
              </a:lnSpc>
            </a:pPr>
            <a:r>
              <a:rPr lang="en-US" sz="15783" dirty="0">
                <a:solidFill>
                  <a:srgbClr val="FEFEFF"/>
                </a:solidFill>
                <a:latin typeface="Graphik Compact 1"/>
              </a:rPr>
              <a:t>BE A UNION STRONG NURSE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TextBox 2"/>
          <p:cNvSpPr txBox="1"/>
          <p:nvPr/>
        </p:nvSpPr>
        <p:spPr>
          <a:xfrm>
            <a:off x="2829156" y="2942795"/>
            <a:ext cx="12629688" cy="4401409"/>
          </a:xfrm>
          <a:prstGeom prst="rect">
            <a:avLst/>
          </a:prstGeom>
        </p:spPr>
        <p:txBody>
          <a:bodyPr lIns="0" tIns="0" rIns="0" bIns="0" rtlCol="0" anchor="t">
            <a:spAutoFit/>
          </a:bodyPr>
          <a:lstStyle/>
          <a:p>
            <a:pPr algn="ctr">
              <a:lnSpc>
                <a:spcPts val="15783"/>
              </a:lnSpc>
            </a:pPr>
            <a:r>
              <a:rPr lang="en-US" sz="15783" dirty="0">
                <a:solidFill>
                  <a:srgbClr val="FEFEFF"/>
                </a:solidFill>
                <a:latin typeface="Graphik Compact 1"/>
              </a:rPr>
              <a:t>WSNA.ORG</a:t>
            </a:r>
          </a:p>
          <a:p>
            <a:pPr algn="ctr">
              <a:lnSpc>
                <a:spcPts val="15783"/>
              </a:lnSpc>
            </a:pPr>
            <a:r>
              <a:rPr lang="en-US" sz="15783" dirty="0">
                <a:solidFill>
                  <a:srgbClr val="FEFEFF"/>
                </a:solidFill>
                <a:latin typeface="Graphik Compact 1"/>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028700" y="2329957"/>
            <a:ext cx="16230600" cy="0"/>
          </a:xfrm>
          <a:prstGeom prst="line">
            <a:avLst/>
          </a:prstGeom>
          <a:ln w="95250" cap="rnd">
            <a:solidFill>
              <a:srgbClr val="191919"/>
            </a:solidFill>
            <a:prstDash val="solid"/>
            <a:headEnd type="none" w="sm" len="sm"/>
            <a:tailEnd type="none" w="sm" len="sm"/>
          </a:ln>
        </p:spPr>
      </p:sp>
      <p:sp>
        <p:nvSpPr>
          <p:cNvPr id="5" name="TextBox 5"/>
          <p:cNvSpPr txBox="1"/>
          <p:nvPr/>
        </p:nvSpPr>
        <p:spPr>
          <a:xfrm>
            <a:off x="1028700" y="1028700"/>
            <a:ext cx="6628169" cy="820738"/>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ABOUT ME</a:t>
            </a:r>
          </a:p>
        </p:txBody>
      </p:sp>
      <p:sp>
        <p:nvSpPr>
          <p:cNvPr id="6" name="TextBox 6"/>
          <p:cNvSpPr txBox="1"/>
          <p:nvPr/>
        </p:nvSpPr>
        <p:spPr>
          <a:xfrm>
            <a:off x="7108271" y="3481320"/>
            <a:ext cx="6628169" cy="1064394"/>
          </a:xfrm>
          <a:prstGeom prst="rect">
            <a:avLst/>
          </a:prstGeom>
        </p:spPr>
        <p:txBody>
          <a:bodyPr lIns="0" tIns="0" rIns="0" bIns="0" rtlCol="0" anchor="t">
            <a:spAutoFit/>
          </a:bodyPr>
          <a:lstStyle/>
          <a:p>
            <a:pPr>
              <a:lnSpc>
                <a:spcPts val="4500"/>
              </a:lnSpc>
            </a:pPr>
            <a:r>
              <a:rPr lang="en-US" sz="4500" dirty="0">
                <a:solidFill>
                  <a:srgbClr val="191919"/>
                </a:solidFill>
                <a:latin typeface="Graphik Compact 1"/>
              </a:rPr>
              <a:t>Hello,</a:t>
            </a:r>
          </a:p>
          <a:p>
            <a:pPr>
              <a:lnSpc>
                <a:spcPts val="3800"/>
              </a:lnSpc>
            </a:pPr>
            <a:r>
              <a:rPr lang="en-US" sz="3800" dirty="0">
                <a:solidFill>
                  <a:srgbClr val="191919"/>
                </a:solidFill>
                <a:latin typeface="Graphik Compact 1"/>
              </a:rPr>
              <a:t>I am Ryan Rosenkranz RN, BSN</a:t>
            </a:r>
          </a:p>
        </p:txBody>
      </p:sp>
      <p:sp>
        <p:nvSpPr>
          <p:cNvPr id="7" name="TextBox 7"/>
          <p:cNvSpPr txBox="1"/>
          <p:nvPr/>
        </p:nvSpPr>
        <p:spPr>
          <a:xfrm>
            <a:off x="7108271" y="4878828"/>
            <a:ext cx="6288952" cy="384721"/>
          </a:xfrm>
          <a:prstGeom prst="rect">
            <a:avLst/>
          </a:prstGeom>
        </p:spPr>
        <p:txBody>
          <a:bodyPr lIns="0" tIns="0" rIns="0" bIns="0" rtlCol="0" anchor="t">
            <a:spAutoFit/>
          </a:bodyPr>
          <a:lstStyle/>
          <a:p>
            <a:pPr>
              <a:lnSpc>
                <a:spcPts val="3000"/>
              </a:lnSpc>
            </a:pPr>
            <a:r>
              <a:rPr lang="en-US" sz="3000" dirty="0">
                <a:solidFill>
                  <a:srgbClr val="191919"/>
                </a:solidFill>
                <a:latin typeface="Graphik Compact 1"/>
              </a:rPr>
              <a:t>Nurse Organizer </a:t>
            </a:r>
          </a:p>
        </p:txBody>
      </p:sp>
      <p:sp>
        <p:nvSpPr>
          <p:cNvPr id="8" name="TextBox 8"/>
          <p:cNvSpPr txBox="1"/>
          <p:nvPr/>
        </p:nvSpPr>
        <p:spPr>
          <a:xfrm>
            <a:off x="7108271" y="5819086"/>
            <a:ext cx="9602431" cy="2862322"/>
          </a:xfrm>
          <a:prstGeom prst="rect">
            <a:avLst/>
          </a:prstGeom>
        </p:spPr>
        <p:txBody>
          <a:bodyPr lIns="0" tIns="0" rIns="0" bIns="0" rtlCol="0" anchor="t">
            <a:spAutoFit/>
          </a:bodyPr>
          <a:lstStyle/>
          <a:p>
            <a:pPr marL="342900" indent="-342900">
              <a:lnSpc>
                <a:spcPts val="3840"/>
              </a:lnSpc>
              <a:buFont typeface="Arial" panose="020B0604020202020204" pitchFamily="34" charset="0"/>
              <a:buChar char="•"/>
            </a:pPr>
            <a:r>
              <a:rPr lang="en-US" sz="2400" dirty="0">
                <a:solidFill>
                  <a:srgbClr val="191919"/>
                </a:solidFill>
                <a:latin typeface="Graphik Compact 2"/>
              </a:rPr>
              <a:t>BSN graduate from FL (can provide transcripts upon request)</a:t>
            </a:r>
          </a:p>
          <a:p>
            <a:pPr marL="342900" indent="-342900">
              <a:lnSpc>
                <a:spcPts val="3840"/>
              </a:lnSpc>
              <a:buFont typeface="Arial" panose="020B0604020202020204" pitchFamily="34" charset="0"/>
              <a:buChar char="•"/>
            </a:pPr>
            <a:r>
              <a:rPr lang="en-US" sz="2400" dirty="0">
                <a:solidFill>
                  <a:srgbClr val="191919"/>
                </a:solidFill>
                <a:latin typeface="Graphik Compact 2"/>
              </a:rPr>
              <a:t>Clinical Experience: Started IMC, ICU (Current per diem) 16 years</a:t>
            </a:r>
          </a:p>
          <a:p>
            <a:pPr marL="342900" indent="-342900">
              <a:lnSpc>
                <a:spcPts val="3840"/>
              </a:lnSpc>
              <a:buFont typeface="Arial" panose="020B0604020202020204" pitchFamily="34" charset="0"/>
              <a:buChar char="•"/>
            </a:pPr>
            <a:r>
              <a:rPr lang="en-US" sz="2400" dirty="0">
                <a:solidFill>
                  <a:srgbClr val="191919"/>
                </a:solidFill>
                <a:latin typeface="Graphik Compact 2"/>
              </a:rPr>
              <a:t>Certifications: CCRN, CMC, CSC</a:t>
            </a:r>
          </a:p>
          <a:p>
            <a:pPr marL="342900" indent="-342900">
              <a:lnSpc>
                <a:spcPts val="3840"/>
              </a:lnSpc>
              <a:buFont typeface="Arial" panose="020B0604020202020204" pitchFamily="34" charset="0"/>
              <a:buChar char="•"/>
            </a:pPr>
            <a:r>
              <a:rPr lang="en-US" sz="2400" dirty="0">
                <a:solidFill>
                  <a:srgbClr val="191919"/>
                </a:solidFill>
                <a:latin typeface="Graphik Compact 2"/>
              </a:rPr>
              <a:t>Started my union journey with WSNA as a staff nurse in 2009</a:t>
            </a:r>
          </a:p>
          <a:p>
            <a:pPr marL="342900" indent="-342900">
              <a:lnSpc>
                <a:spcPts val="3840"/>
              </a:lnSpc>
              <a:buFont typeface="Arial" panose="020B0604020202020204" pitchFamily="34" charset="0"/>
              <a:buChar char="•"/>
            </a:pPr>
            <a:r>
              <a:rPr lang="en-US" sz="2400" dirty="0">
                <a:solidFill>
                  <a:srgbClr val="191919"/>
                </a:solidFill>
                <a:latin typeface="Graphik Compact 2"/>
              </a:rPr>
              <a:t>Joined WSNA Staff in September of 2019 </a:t>
            </a:r>
          </a:p>
          <a:p>
            <a:pPr>
              <a:lnSpc>
                <a:spcPts val="3840"/>
              </a:lnSpc>
            </a:pPr>
            <a:endParaRPr lang="en-US" sz="2400" dirty="0">
              <a:solidFill>
                <a:srgbClr val="191919"/>
              </a:solidFill>
              <a:latin typeface="Graphik Compact 2"/>
            </a:endParaRPr>
          </a:p>
        </p:txBody>
      </p:sp>
      <p:sp>
        <p:nvSpPr>
          <p:cNvPr id="9" name="AutoShape 9"/>
          <p:cNvSpPr/>
          <p:nvPr/>
        </p:nvSpPr>
        <p:spPr>
          <a:xfrm>
            <a:off x="7108271" y="8752677"/>
            <a:ext cx="545994" cy="0"/>
          </a:xfrm>
          <a:prstGeom prst="line">
            <a:avLst/>
          </a:prstGeom>
          <a:ln w="95250" cap="rnd">
            <a:solidFill>
              <a:srgbClr val="191919"/>
            </a:solidFill>
            <a:prstDash val="solid"/>
            <a:headEnd type="none" w="sm" len="sm"/>
            <a:tailEnd type="none" w="sm" len="sm"/>
          </a:ln>
        </p:spPr>
      </p:sp>
      <p:pic>
        <p:nvPicPr>
          <p:cNvPr id="11" name="Picture 10" descr="A group of people holding signs&#10;&#10;Description automatically generated with medium confidence">
            <a:extLst>
              <a:ext uri="{FF2B5EF4-FFF2-40B4-BE49-F238E27FC236}">
                <a16:creationId xmlns:a16="http://schemas.microsoft.com/office/drawing/2014/main" id="{D51997E6-5376-68FD-E962-8698387EF5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200" b="9208"/>
          <a:stretch/>
        </p:blipFill>
        <p:spPr>
          <a:xfrm>
            <a:off x="1570371" y="3238503"/>
            <a:ext cx="4126818" cy="53384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DBDBDB"/>
            </a:solidFill>
            <a:prstDash val="solid"/>
            <a:headEnd type="none" w="sm" len="sm"/>
            <a:tailEnd type="none" w="sm" len="sm"/>
          </a:ln>
        </p:spPr>
      </p:sp>
      <p:sp>
        <p:nvSpPr>
          <p:cNvPr id="3" name="TextBox 3"/>
          <p:cNvSpPr txBox="1"/>
          <p:nvPr/>
        </p:nvSpPr>
        <p:spPr>
          <a:xfrm>
            <a:off x="1028700" y="1028700"/>
            <a:ext cx="12736212" cy="972185"/>
          </a:xfrm>
          <a:prstGeom prst="rect">
            <a:avLst/>
          </a:prstGeom>
        </p:spPr>
        <p:txBody>
          <a:bodyPr lIns="0" tIns="0" rIns="0" bIns="0" rtlCol="0" anchor="t">
            <a:spAutoFit/>
          </a:bodyPr>
          <a:lstStyle/>
          <a:p>
            <a:pPr>
              <a:lnSpc>
                <a:spcPts val="6399"/>
              </a:lnSpc>
            </a:pPr>
            <a:r>
              <a:rPr lang="en-US" sz="6399" dirty="0">
                <a:solidFill>
                  <a:srgbClr val="DBDBDB"/>
                </a:solidFill>
                <a:latin typeface="Graphik Compact 1"/>
              </a:rPr>
              <a:t>WHAT IS A UNION?</a:t>
            </a:r>
          </a:p>
        </p:txBody>
      </p:sp>
      <p:sp>
        <p:nvSpPr>
          <p:cNvPr id="4" name="TextBox 4"/>
          <p:cNvSpPr txBox="1"/>
          <p:nvPr/>
        </p:nvSpPr>
        <p:spPr>
          <a:xfrm>
            <a:off x="608908" y="3197351"/>
            <a:ext cx="17070185" cy="3641201"/>
          </a:xfrm>
          <a:prstGeom prst="rect">
            <a:avLst/>
          </a:prstGeom>
        </p:spPr>
        <p:txBody>
          <a:bodyPr lIns="0" tIns="0" rIns="0" bIns="0" rtlCol="0" anchor="t">
            <a:spAutoFit/>
          </a:bodyPr>
          <a:lstStyle/>
          <a:p>
            <a:pPr algn="ctr">
              <a:lnSpc>
                <a:spcPts val="9303"/>
              </a:lnSpc>
            </a:pPr>
            <a:r>
              <a:rPr lang="en-US" sz="6645" dirty="0">
                <a:solidFill>
                  <a:srgbClr val="FFFFFF"/>
                </a:solidFill>
                <a:latin typeface="Graphik Compact 2"/>
              </a:rPr>
              <a:t>A union is a collection of employees who choose to exercise their right to be represented in matters pertaining to their wages and working conditions.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191919"/>
            </a:solidFill>
            <a:prstDash val="solid"/>
            <a:headEnd type="none" w="sm" len="sm"/>
            <a:tailEnd type="none" w="sm" len="sm"/>
          </a:ln>
        </p:spPr>
      </p:sp>
      <p:grpSp>
        <p:nvGrpSpPr>
          <p:cNvPr id="3" name="Group 3"/>
          <p:cNvGrpSpPr/>
          <p:nvPr/>
        </p:nvGrpSpPr>
        <p:grpSpPr>
          <a:xfrm>
            <a:off x="12178302" y="3210642"/>
            <a:ext cx="5080998" cy="6047658"/>
            <a:chOff x="0" y="0"/>
            <a:chExt cx="1338205" cy="1592799"/>
          </a:xfrm>
        </p:grpSpPr>
        <p:sp>
          <p:nvSpPr>
            <p:cNvPr id="4" name="Freeform 4"/>
            <p:cNvSpPr/>
            <p:nvPr/>
          </p:nvSpPr>
          <p:spPr>
            <a:xfrm>
              <a:off x="0" y="0"/>
              <a:ext cx="1338205" cy="1592799"/>
            </a:xfrm>
            <a:custGeom>
              <a:avLst/>
              <a:gdLst/>
              <a:ahLst/>
              <a:cxnLst/>
              <a:rect l="l" t="t" r="r" b="b"/>
              <a:pathLst>
                <a:path w="1338205" h="1592799">
                  <a:moveTo>
                    <a:pt x="77709" y="0"/>
                  </a:moveTo>
                  <a:lnTo>
                    <a:pt x="1260497" y="0"/>
                  </a:lnTo>
                  <a:cubicBezTo>
                    <a:pt x="1281106" y="0"/>
                    <a:pt x="1300872" y="8187"/>
                    <a:pt x="1315445" y="22760"/>
                  </a:cubicBezTo>
                  <a:cubicBezTo>
                    <a:pt x="1330018" y="37334"/>
                    <a:pt x="1338205" y="57099"/>
                    <a:pt x="1338205" y="77709"/>
                  </a:cubicBezTo>
                  <a:lnTo>
                    <a:pt x="1338205" y="1515090"/>
                  </a:lnTo>
                  <a:cubicBezTo>
                    <a:pt x="1338205" y="1535700"/>
                    <a:pt x="1330018" y="1555465"/>
                    <a:pt x="1315445" y="1570038"/>
                  </a:cubicBezTo>
                  <a:cubicBezTo>
                    <a:pt x="1300872" y="1584612"/>
                    <a:pt x="1281106" y="1592799"/>
                    <a:pt x="1260497" y="1592799"/>
                  </a:cubicBezTo>
                  <a:lnTo>
                    <a:pt x="77709" y="1592799"/>
                  </a:lnTo>
                  <a:cubicBezTo>
                    <a:pt x="57099" y="1592799"/>
                    <a:pt x="37334" y="1584612"/>
                    <a:pt x="22760" y="1570038"/>
                  </a:cubicBezTo>
                  <a:cubicBezTo>
                    <a:pt x="8187" y="1555465"/>
                    <a:pt x="0" y="1535700"/>
                    <a:pt x="0" y="1515090"/>
                  </a:cubicBezTo>
                  <a:lnTo>
                    <a:pt x="0" y="77709"/>
                  </a:lnTo>
                  <a:cubicBezTo>
                    <a:pt x="0" y="57099"/>
                    <a:pt x="8187" y="37334"/>
                    <a:pt x="22760" y="22760"/>
                  </a:cubicBezTo>
                  <a:cubicBezTo>
                    <a:pt x="37334" y="8187"/>
                    <a:pt x="57099" y="0"/>
                    <a:pt x="77709" y="0"/>
                  </a:cubicBezTo>
                  <a:close/>
                </a:path>
              </a:pathLst>
            </a:custGeom>
            <a:solidFill>
              <a:srgbClr val="191919"/>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800"/>
                </a:lnSpc>
              </a:pPr>
              <a:endParaRPr dirty="0"/>
            </a:p>
          </p:txBody>
        </p:sp>
      </p:grpSp>
      <p:grpSp>
        <p:nvGrpSpPr>
          <p:cNvPr id="6" name="Group 6"/>
          <p:cNvGrpSpPr/>
          <p:nvPr/>
        </p:nvGrpSpPr>
        <p:grpSpPr>
          <a:xfrm>
            <a:off x="6603501" y="3210642"/>
            <a:ext cx="5080998" cy="6047658"/>
            <a:chOff x="0" y="0"/>
            <a:chExt cx="1338205" cy="1592799"/>
          </a:xfrm>
        </p:grpSpPr>
        <p:sp>
          <p:nvSpPr>
            <p:cNvPr id="7" name="Freeform 7"/>
            <p:cNvSpPr/>
            <p:nvPr/>
          </p:nvSpPr>
          <p:spPr>
            <a:xfrm>
              <a:off x="0" y="0"/>
              <a:ext cx="1338205" cy="1592799"/>
            </a:xfrm>
            <a:custGeom>
              <a:avLst/>
              <a:gdLst/>
              <a:ahLst/>
              <a:cxnLst/>
              <a:rect l="l" t="t" r="r" b="b"/>
              <a:pathLst>
                <a:path w="1338205" h="1592799">
                  <a:moveTo>
                    <a:pt x="77709" y="0"/>
                  </a:moveTo>
                  <a:lnTo>
                    <a:pt x="1260497" y="0"/>
                  </a:lnTo>
                  <a:cubicBezTo>
                    <a:pt x="1281106" y="0"/>
                    <a:pt x="1300872" y="8187"/>
                    <a:pt x="1315445" y="22760"/>
                  </a:cubicBezTo>
                  <a:cubicBezTo>
                    <a:pt x="1330018" y="37334"/>
                    <a:pt x="1338205" y="57099"/>
                    <a:pt x="1338205" y="77709"/>
                  </a:cubicBezTo>
                  <a:lnTo>
                    <a:pt x="1338205" y="1515090"/>
                  </a:lnTo>
                  <a:cubicBezTo>
                    <a:pt x="1338205" y="1535700"/>
                    <a:pt x="1330018" y="1555465"/>
                    <a:pt x="1315445" y="1570038"/>
                  </a:cubicBezTo>
                  <a:cubicBezTo>
                    <a:pt x="1300872" y="1584612"/>
                    <a:pt x="1281106" y="1592799"/>
                    <a:pt x="1260497" y="1592799"/>
                  </a:cubicBezTo>
                  <a:lnTo>
                    <a:pt x="77709" y="1592799"/>
                  </a:lnTo>
                  <a:cubicBezTo>
                    <a:pt x="57099" y="1592799"/>
                    <a:pt x="37334" y="1584612"/>
                    <a:pt x="22760" y="1570038"/>
                  </a:cubicBezTo>
                  <a:cubicBezTo>
                    <a:pt x="8187" y="1555465"/>
                    <a:pt x="0" y="1535700"/>
                    <a:pt x="0" y="1515090"/>
                  </a:cubicBezTo>
                  <a:lnTo>
                    <a:pt x="0" y="77709"/>
                  </a:lnTo>
                  <a:cubicBezTo>
                    <a:pt x="0" y="57099"/>
                    <a:pt x="8187" y="37334"/>
                    <a:pt x="22760" y="22760"/>
                  </a:cubicBezTo>
                  <a:cubicBezTo>
                    <a:pt x="37334" y="8187"/>
                    <a:pt x="57099" y="0"/>
                    <a:pt x="77709" y="0"/>
                  </a:cubicBezTo>
                  <a:close/>
                </a:path>
              </a:pathLst>
            </a:custGeom>
            <a:solidFill>
              <a:srgbClr val="185ADB"/>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800"/>
                </a:lnSpc>
              </a:pPr>
              <a:endParaRPr dirty="0"/>
            </a:p>
          </p:txBody>
        </p:sp>
      </p:grpSp>
      <p:grpSp>
        <p:nvGrpSpPr>
          <p:cNvPr id="9" name="Group 9"/>
          <p:cNvGrpSpPr/>
          <p:nvPr/>
        </p:nvGrpSpPr>
        <p:grpSpPr>
          <a:xfrm>
            <a:off x="1028700" y="3210642"/>
            <a:ext cx="5080998" cy="6047658"/>
            <a:chOff x="0" y="0"/>
            <a:chExt cx="1338205" cy="1592799"/>
          </a:xfrm>
        </p:grpSpPr>
        <p:sp>
          <p:nvSpPr>
            <p:cNvPr id="10" name="Freeform 10"/>
            <p:cNvSpPr/>
            <p:nvPr/>
          </p:nvSpPr>
          <p:spPr>
            <a:xfrm>
              <a:off x="0" y="0"/>
              <a:ext cx="1338205" cy="1592799"/>
            </a:xfrm>
            <a:custGeom>
              <a:avLst/>
              <a:gdLst/>
              <a:ahLst/>
              <a:cxnLst/>
              <a:rect l="l" t="t" r="r" b="b"/>
              <a:pathLst>
                <a:path w="1338205" h="1592799">
                  <a:moveTo>
                    <a:pt x="77709" y="0"/>
                  </a:moveTo>
                  <a:lnTo>
                    <a:pt x="1260497" y="0"/>
                  </a:lnTo>
                  <a:cubicBezTo>
                    <a:pt x="1281106" y="0"/>
                    <a:pt x="1300872" y="8187"/>
                    <a:pt x="1315445" y="22760"/>
                  </a:cubicBezTo>
                  <a:cubicBezTo>
                    <a:pt x="1330018" y="37334"/>
                    <a:pt x="1338205" y="57099"/>
                    <a:pt x="1338205" y="77709"/>
                  </a:cubicBezTo>
                  <a:lnTo>
                    <a:pt x="1338205" y="1515090"/>
                  </a:lnTo>
                  <a:cubicBezTo>
                    <a:pt x="1338205" y="1535700"/>
                    <a:pt x="1330018" y="1555465"/>
                    <a:pt x="1315445" y="1570038"/>
                  </a:cubicBezTo>
                  <a:cubicBezTo>
                    <a:pt x="1300872" y="1584612"/>
                    <a:pt x="1281106" y="1592799"/>
                    <a:pt x="1260497" y="1592799"/>
                  </a:cubicBezTo>
                  <a:lnTo>
                    <a:pt x="77709" y="1592799"/>
                  </a:lnTo>
                  <a:cubicBezTo>
                    <a:pt x="57099" y="1592799"/>
                    <a:pt x="37334" y="1584612"/>
                    <a:pt x="22760" y="1570038"/>
                  </a:cubicBezTo>
                  <a:cubicBezTo>
                    <a:pt x="8187" y="1555465"/>
                    <a:pt x="0" y="1535700"/>
                    <a:pt x="0" y="1515090"/>
                  </a:cubicBezTo>
                  <a:lnTo>
                    <a:pt x="0" y="77709"/>
                  </a:lnTo>
                  <a:cubicBezTo>
                    <a:pt x="0" y="57099"/>
                    <a:pt x="8187" y="37334"/>
                    <a:pt x="22760" y="22760"/>
                  </a:cubicBezTo>
                  <a:cubicBezTo>
                    <a:pt x="37334" y="8187"/>
                    <a:pt x="57099" y="0"/>
                    <a:pt x="77709" y="0"/>
                  </a:cubicBezTo>
                  <a:close/>
                </a:path>
              </a:pathLst>
            </a:custGeom>
            <a:solidFill>
              <a:srgbClr val="000000">
                <a:alpha val="0"/>
              </a:srgbClr>
            </a:solidFill>
            <a:ln w="95250">
              <a:solidFill>
                <a:srgbClr val="191919"/>
              </a:solidFill>
            </a:ln>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800"/>
                </a:lnSpc>
              </a:pPr>
              <a:endParaRPr dirty="0"/>
            </a:p>
          </p:txBody>
        </p:sp>
      </p:grpSp>
      <p:sp>
        <p:nvSpPr>
          <p:cNvPr id="12" name="AutoShape 12"/>
          <p:cNvSpPr/>
          <p:nvPr/>
        </p:nvSpPr>
        <p:spPr>
          <a:xfrm>
            <a:off x="7205815" y="5011760"/>
            <a:ext cx="3876371" cy="0"/>
          </a:xfrm>
          <a:prstGeom prst="line">
            <a:avLst/>
          </a:prstGeom>
          <a:ln w="47625" cap="rnd">
            <a:solidFill>
              <a:srgbClr val="DBDBDB"/>
            </a:solidFill>
            <a:prstDash val="solid"/>
            <a:headEnd type="none" w="sm" len="sm"/>
            <a:tailEnd type="none" w="sm" len="sm"/>
          </a:ln>
        </p:spPr>
      </p:sp>
      <p:sp>
        <p:nvSpPr>
          <p:cNvPr id="13" name="AutoShape 13"/>
          <p:cNvSpPr/>
          <p:nvPr/>
        </p:nvSpPr>
        <p:spPr>
          <a:xfrm>
            <a:off x="1631014" y="5011760"/>
            <a:ext cx="3876371" cy="0"/>
          </a:xfrm>
          <a:prstGeom prst="line">
            <a:avLst/>
          </a:prstGeom>
          <a:ln w="47625" cap="rnd">
            <a:solidFill>
              <a:srgbClr val="191919"/>
            </a:solidFill>
            <a:prstDash val="solid"/>
            <a:headEnd type="none" w="sm" len="sm"/>
            <a:tailEnd type="none" w="sm" len="sm"/>
          </a:ln>
        </p:spPr>
      </p:sp>
      <p:sp>
        <p:nvSpPr>
          <p:cNvPr id="14" name="AutoShape 14"/>
          <p:cNvSpPr/>
          <p:nvPr/>
        </p:nvSpPr>
        <p:spPr>
          <a:xfrm>
            <a:off x="12780615" y="5030810"/>
            <a:ext cx="3876371" cy="0"/>
          </a:xfrm>
          <a:prstGeom prst="line">
            <a:avLst/>
          </a:prstGeom>
          <a:ln w="47625" cap="rnd">
            <a:solidFill>
              <a:srgbClr val="DBDBDB"/>
            </a:solidFill>
            <a:prstDash val="solid"/>
            <a:headEnd type="none" w="sm" len="sm"/>
            <a:tailEnd type="none" w="sm" len="sm"/>
          </a:ln>
        </p:spPr>
      </p:sp>
      <p:sp>
        <p:nvSpPr>
          <p:cNvPr id="15" name="TextBox 15"/>
          <p:cNvSpPr txBox="1"/>
          <p:nvPr/>
        </p:nvSpPr>
        <p:spPr>
          <a:xfrm>
            <a:off x="1028700" y="1028700"/>
            <a:ext cx="12736212" cy="972185"/>
          </a:xfrm>
          <a:prstGeom prst="rect">
            <a:avLst/>
          </a:prstGeom>
        </p:spPr>
        <p:txBody>
          <a:bodyPr lIns="0" tIns="0" rIns="0" bIns="0" rtlCol="0" anchor="t">
            <a:spAutoFit/>
          </a:bodyPr>
          <a:lstStyle/>
          <a:p>
            <a:pPr>
              <a:lnSpc>
                <a:spcPts val="6399"/>
              </a:lnSpc>
            </a:pPr>
            <a:r>
              <a:rPr lang="en-US" sz="6399" dirty="0">
                <a:solidFill>
                  <a:srgbClr val="191919"/>
                </a:solidFill>
                <a:latin typeface="Graphik Compact 1"/>
              </a:rPr>
              <a:t>TYPES OF EMPLOYMENT</a:t>
            </a:r>
          </a:p>
        </p:txBody>
      </p:sp>
      <p:sp>
        <p:nvSpPr>
          <p:cNvPr id="16" name="TextBox 16"/>
          <p:cNvSpPr txBox="1"/>
          <p:nvPr/>
        </p:nvSpPr>
        <p:spPr>
          <a:xfrm>
            <a:off x="7205815" y="3953569"/>
            <a:ext cx="3876371" cy="423545"/>
          </a:xfrm>
          <a:prstGeom prst="rect">
            <a:avLst/>
          </a:prstGeom>
        </p:spPr>
        <p:txBody>
          <a:bodyPr lIns="0" tIns="0" rIns="0" bIns="0" rtlCol="0" anchor="t">
            <a:spAutoFit/>
          </a:bodyPr>
          <a:lstStyle/>
          <a:p>
            <a:pPr>
              <a:lnSpc>
                <a:spcPts val="2799"/>
              </a:lnSpc>
            </a:pPr>
            <a:r>
              <a:rPr lang="en-US" sz="2799" dirty="0">
                <a:solidFill>
                  <a:srgbClr val="DBDBDB"/>
                </a:solidFill>
                <a:latin typeface="Graphik Compact 1"/>
              </a:rPr>
              <a:t>At will </a:t>
            </a:r>
          </a:p>
        </p:txBody>
      </p:sp>
      <p:sp>
        <p:nvSpPr>
          <p:cNvPr id="17" name="TextBox 17"/>
          <p:cNvSpPr txBox="1"/>
          <p:nvPr/>
        </p:nvSpPr>
        <p:spPr>
          <a:xfrm>
            <a:off x="1631014" y="3953569"/>
            <a:ext cx="3876371" cy="423545"/>
          </a:xfrm>
          <a:prstGeom prst="rect">
            <a:avLst/>
          </a:prstGeom>
        </p:spPr>
        <p:txBody>
          <a:bodyPr lIns="0" tIns="0" rIns="0" bIns="0" rtlCol="0" anchor="t">
            <a:spAutoFit/>
          </a:bodyPr>
          <a:lstStyle/>
          <a:p>
            <a:pPr>
              <a:lnSpc>
                <a:spcPts val="2799"/>
              </a:lnSpc>
            </a:pPr>
            <a:r>
              <a:rPr lang="en-US" sz="2799" dirty="0">
                <a:solidFill>
                  <a:srgbClr val="191919"/>
                </a:solidFill>
                <a:latin typeface="Graphik Compact 1"/>
              </a:rPr>
              <a:t>Right to work</a:t>
            </a:r>
          </a:p>
        </p:txBody>
      </p:sp>
      <p:sp>
        <p:nvSpPr>
          <p:cNvPr id="18" name="TextBox 18"/>
          <p:cNvSpPr txBox="1"/>
          <p:nvPr/>
        </p:nvSpPr>
        <p:spPr>
          <a:xfrm>
            <a:off x="12780615" y="3953569"/>
            <a:ext cx="3876371" cy="423545"/>
          </a:xfrm>
          <a:prstGeom prst="rect">
            <a:avLst/>
          </a:prstGeom>
        </p:spPr>
        <p:txBody>
          <a:bodyPr lIns="0" tIns="0" rIns="0" bIns="0" rtlCol="0" anchor="t">
            <a:spAutoFit/>
          </a:bodyPr>
          <a:lstStyle/>
          <a:p>
            <a:pPr>
              <a:lnSpc>
                <a:spcPts val="2799"/>
              </a:lnSpc>
            </a:pPr>
            <a:r>
              <a:rPr lang="en-US" sz="2799" dirty="0">
                <a:solidFill>
                  <a:srgbClr val="DBDBDB"/>
                </a:solidFill>
                <a:latin typeface="Graphik Compact 1"/>
              </a:rPr>
              <a:t>Putting it together </a:t>
            </a:r>
          </a:p>
        </p:txBody>
      </p:sp>
      <p:sp>
        <p:nvSpPr>
          <p:cNvPr id="19" name="TextBox 19"/>
          <p:cNvSpPr txBox="1"/>
          <p:nvPr/>
        </p:nvSpPr>
        <p:spPr>
          <a:xfrm>
            <a:off x="7233453" y="5135914"/>
            <a:ext cx="3848732" cy="2422520"/>
          </a:xfrm>
          <a:prstGeom prst="rect">
            <a:avLst/>
          </a:prstGeom>
        </p:spPr>
        <p:txBody>
          <a:bodyPr lIns="0" tIns="0" rIns="0" bIns="0" rtlCol="0" anchor="t">
            <a:spAutoFit/>
          </a:bodyPr>
          <a:lstStyle/>
          <a:p>
            <a:pPr>
              <a:lnSpc>
                <a:spcPts val="3200"/>
              </a:lnSpc>
            </a:pPr>
            <a:r>
              <a:rPr lang="en-US" sz="2000" dirty="0">
                <a:solidFill>
                  <a:srgbClr val="DBDBDB"/>
                </a:solidFill>
                <a:latin typeface="Graphik Compact 2"/>
              </a:rPr>
              <a:t>The term "at will" means that an employer can fire you for any reason so long as it is not unlawful, and all 50 states other than Montana are "at will" states, some also being "right to work" states.</a:t>
            </a:r>
          </a:p>
        </p:txBody>
      </p:sp>
      <p:sp>
        <p:nvSpPr>
          <p:cNvPr id="20" name="TextBox 20"/>
          <p:cNvSpPr txBox="1"/>
          <p:nvPr/>
        </p:nvSpPr>
        <p:spPr>
          <a:xfrm>
            <a:off x="1631014" y="5090191"/>
            <a:ext cx="3848732" cy="3222620"/>
          </a:xfrm>
          <a:prstGeom prst="rect">
            <a:avLst/>
          </a:prstGeom>
        </p:spPr>
        <p:txBody>
          <a:bodyPr lIns="0" tIns="0" rIns="0" bIns="0" rtlCol="0" anchor="t">
            <a:spAutoFit/>
          </a:bodyPr>
          <a:lstStyle/>
          <a:p>
            <a:pPr>
              <a:lnSpc>
                <a:spcPts val="3200"/>
              </a:lnSpc>
            </a:pPr>
            <a:r>
              <a:rPr lang="en-US" sz="2000" dirty="0">
                <a:solidFill>
                  <a:srgbClr val="191919"/>
                </a:solidFill>
                <a:latin typeface="Graphik Compact 2"/>
              </a:rPr>
              <a:t>The term "right to work" is a law that makes forming and joining a union more difficult for employees.</a:t>
            </a:r>
          </a:p>
          <a:p>
            <a:pPr>
              <a:lnSpc>
                <a:spcPts val="3200"/>
              </a:lnSpc>
            </a:pPr>
            <a:r>
              <a:rPr lang="en-US" sz="2000" dirty="0">
                <a:solidFill>
                  <a:srgbClr val="191919"/>
                </a:solidFill>
                <a:latin typeface="Graphik Compact 2"/>
              </a:rPr>
              <a:t>On average states who are right to work such as Idaho, the gulf coast region of the US workers are paid less, have less benefits, more poverty and poorer working conditions.</a:t>
            </a:r>
          </a:p>
        </p:txBody>
      </p:sp>
      <p:sp>
        <p:nvSpPr>
          <p:cNvPr id="21" name="TextBox 21"/>
          <p:cNvSpPr txBox="1"/>
          <p:nvPr/>
        </p:nvSpPr>
        <p:spPr>
          <a:xfrm>
            <a:off x="12808449" y="5090191"/>
            <a:ext cx="3848732" cy="4022720"/>
          </a:xfrm>
          <a:prstGeom prst="rect">
            <a:avLst/>
          </a:prstGeom>
        </p:spPr>
        <p:txBody>
          <a:bodyPr lIns="0" tIns="0" rIns="0" bIns="0" rtlCol="0" anchor="t">
            <a:spAutoFit/>
          </a:bodyPr>
          <a:lstStyle/>
          <a:p>
            <a:pPr>
              <a:lnSpc>
                <a:spcPts val="3200"/>
              </a:lnSpc>
            </a:pPr>
            <a:r>
              <a:rPr lang="en-US" sz="2000" dirty="0">
                <a:solidFill>
                  <a:srgbClr val="DBDBDB"/>
                </a:solidFill>
                <a:latin typeface="Graphik Compact 3"/>
              </a:rPr>
              <a:t>In both instances, right to work and at will, only a contract governs terms of employment such as discipline and discharge, wages, working conditions, benefits, retirement contributions. Without an employment contract such as a collective bargaining agreement an employee can be terminated at any time with no recourse.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5ADB"/>
        </a:solidFill>
        <a:effectLst/>
      </p:bgPr>
    </p:bg>
    <p:spTree>
      <p:nvGrpSpPr>
        <p:cNvPr id="1" name=""/>
        <p:cNvGrpSpPr/>
        <p:nvPr/>
      </p:nvGrpSpPr>
      <p:grpSpPr>
        <a:xfrm>
          <a:off x="0" y="0"/>
          <a:ext cx="0" cy="0"/>
          <a:chOff x="0" y="0"/>
          <a:chExt cx="0" cy="0"/>
        </a:xfrm>
      </p:grpSpPr>
      <p:sp>
        <p:nvSpPr>
          <p:cNvPr id="2" name="AutoShape 2"/>
          <p:cNvSpPr/>
          <p:nvPr/>
        </p:nvSpPr>
        <p:spPr>
          <a:xfrm>
            <a:off x="1028700" y="2329957"/>
            <a:ext cx="16230600" cy="0"/>
          </a:xfrm>
          <a:prstGeom prst="line">
            <a:avLst/>
          </a:prstGeom>
          <a:ln w="95250" cap="rnd">
            <a:solidFill>
              <a:srgbClr val="DBDBDB"/>
            </a:solidFill>
            <a:prstDash val="solid"/>
            <a:headEnd type="none" w="sm" len="sm"/>
            <a:tailEnd type="none" w="sm" len="sm"/>
          </a:ln>
        </p:spPr>
      </p:sp>
      <p:grpSp>
        <p:nvGrpSpPr>
          <p:cNvPr id="3" name="Group 3"/>
          <p:cNvGrpSpPr/>
          <p:nvPr/>
        </p:nvGrpSpPr>
        <p:grpSpPr>
          <a:xfrm>
            <a:off x="8282002" y="3479507"/>
            <a:ext cx="8977298" cy="5778793"/>
            <a:chOff x="0" y="0"/>
            <a:chExt cx="11969731" cy="7705057"/>
          </a:xfrm>
        </p:grpSpPr>
        <p:pic>
          <p:nvPicPr>
            <p:cNvPr id="4" name="Picture 4"/>
            <p:cNvPicPr>
              <a:picLocks noChangeAspect="1"/>
            </p:cNvPicPr>
            <p:nvPr/>
          </p:nvPicPr>
          <p:blipFill>
            <a:blip r:embed="rId2"/>
            <a:srcRect l="1453" r="1453"/>
            <a:stretch>
              <a:fillRect/>
            </a:stretch>
          </p:blipFill>
          <p:spPr>
            <a:xfrm>
              <a:off x="0" y="0"/>
              <a:ext cx="11969731" cy="7705057"/>
            </a:xfrm>
            <a:prstGeom prst="rect">
              <a:avLst/>
            </a:prstGeom>
          </p:spPr>
        </p:pic>
      </p:grpSp>
      <p:sp>
        <p:nvSpPr>
          <p:cNvPr id="5" name="TextBox 5"/>
          <p:cNvSpPr txBox="1"/>
          <p:nvPr/>
        </p:nvSpPr>
        <p:spPr>
          <a:xfrm>
            <a:off x="1028700" y="1028700"/>
            <a:ext cx="15185745" cy="972185"/>
          </a:xfrm>
          <a:prstGeom prst="rect">
            <a:avLst/>
          </a:prstGeom>
        </p:spPr>
        <p:txBody>
          <a:bodyPr lIns="0" tIns="0" rIns="0" bIns="0" rtlCol="0" anchor="t">
            <a:spAutoFit/>
          </a:bodyPr>
          <a:lstStyle/>
          <a:p>
            <a:pPr>
              <a:lnSpc>
                <a:spcPts val="6399"/>
              </a:lnSpc>
            </a:pPr>
            <a:r>
              <a:rPr lang="en-US" sz="6399" dirty="0">
                <a:solidFill>
                  <a:srgbClr val="DBDBDB"/>
                </a:solidFill>
                <a:latin typeface="Graphik Compact 1"/>
              </a:rPr>
              <a:t>HISTORY OF NURSING UNIONS IN THE US</a:t>
            </a:r>
          </a:p>
        </p:txBody>
      </p:sp>
      <p:sp>
        <p:nvSpPr>
          <p:cNvPr id="6" name="TextBox 6"/>
          <p:cNvSpPr txBox="1"/>
          <p:nvPr/>
        </p:nvSpPr>
        <p:spPr>
          <a:xfrm>
            <a:off x="533400" y="2905720"/>
            <a:ext cx="7676666" cy="7098738"/>
          </a:xfrm>
          <a:prstGeom prst="rect">
            <a:avLst/>
          </a:prstGeom>
        </p:spPr>
        <p:txBody>
          <a:bodyPr lIns="0" tIns="0" rIns="0" bIns="0" rtlCol="0" anchor="t">
            <a:spAutoFit/>
          </a:bodyPr>
          <a:lstStyle/>
          <a:p>
            <a:pPr marL="457200" indent="-457200">
              <a:lnSpc>
                <a:spcPts val="4330"/>
              </a:lnSpc>
              <a:buFont typeface="Arial" panose="020B0604020202020204" pitchFamily="34" charset="0"/>
              <a:buChar char="•"/>
            </a:pPr>
            <a:r>
              <a:rPr lang="en-US" sz="2706" dirty="0">
                <a:solidFill>
                  <a:srgbClr val="DBDBDB"/>
                </a:solidFill>
                <a:latin typeface="Graphik Compact 2"/>
              </a:rPr>
              <a:t>1794 - The first labor union was founded in- The Federal Society of Journeymen Cordwainers (shoemakers)</a:t>
            </a:r>
          </a:p>
          <a:p>
            <a:pPr marL="457200" indent="-457200">
              <a:lnSpc>
                <a:spcPts val="4330"/>
              </a:lnSpc>
              <a:buFont typeface="Arial" panose="020B0604020202020204" pitchFamily="34" charset="0"/>
              <a:buChar char="•"/>
            </a:pPr>
            <a:r>
              <a:rPr lang="en-US" sz="2706" dirty="0">
                <a:solidFill>
                  <a:srgbClr val="DBDBDB"/>
                </a:solidFill>
                <a:latin typeface="Graphik Compact 2"/>
              </a:rPr>
              <a:t>1913 - US Department of Labor was created.</a:t>
            </a:r>
          </a:p>
          <a:p>
            <a:pPr marL="457200" indent="-457200">
              <a:lnSpc>
                <a:spcPts val="4330"/>
              </a:lnSpc>
              <a:buFont typeface="Arial" panose="020B0604020202020204" pitchFamily="34" charset="0"/>
              <a:buChar char="•"/>
            </a:pPr>
            <a:r>
              <a:rPr lang="en-US" sz="2706" dirty="0">
                <a:solidFill>
                  <a:srgbClr val="DBDBDB"/>
                </a:solidFill>
                <a:latin typeface="Graphik Compact 2"/>
              </a:rPr>
              <a:t>1935 Congress passed the National Labor Relations Act (NLRA or the Wagner Act) which gave workers the rights to form unions and engage in collective bargaining.</a:t>
            </a:r>
          </a:p>
          <a:p>
            <a:pPr marL="457200" indent="-457200">
              <a:lnSpc>
                <a:spcPts val="4330"/>
              </a:lnSpc>
              <a:buFont typeface="Arial" panose="020B0604020202020204" pitchFamily="34" charset="0"/>
              <a:buChar char="•"/>
            </a:pPr>
            <a:r>
              <a:rPr lang="en-US" sz="2706" dirty="0">
                <a:solidFill>
                  <a:srgbClr val="DBDBDB"/>
                </a:solidFill>
                <a:latin typeface="Graphik Compact 2"/>
              </a:rPr>
              <a:t>1968 - The ANA reverses rule making on a no-strike policy for nurses as the civil rights movement and depressed nursing wages saw nurses in the San Francisco Bay area resigning en masse due to low wages.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0"/>
          </a:xfrm>
          <a:prstGeom prst="line">
            <a:avLst/>
          </a:prstGeom>
          <a:ln w="47625" cap="rnd">
            <a:solidFill>
              <a:srgbClr val="FFFFFF"/>
            </a:solidFill>
            <a:prstDash val="solid"/>
            <a:headEnd type="none" w="sm" len="sm"/>
            <a:tailEnd type="none" w="sm" len="sm"/>
          </a:ln>
        </p:spPr>
      </p:sp>
      <p:grpSp>
        <p:nvGrpSpPr>
          <p:cNvPr id="3" name="Group 3"/>
          <p:cNvGrpSpPr/>
          <p:nvPr/>
        </p:nvGrpSpPr>
        <p:grpSpPr>
          <a:xfrm>
            <a:off x="16976764" y="1388070"/>
            <a:ext cx="282536" cy="189969"/>
            <a:chOff x="0" y="0"/>
            <a:chExt cx="1930400" cy="1297940"/>
          </a:xfrm>
        </p:grpSpPr>
        <p:sp>
          <p:nvSpPr>
            <p:cNvPr id="4" name="Freeform 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191919"/>
            </a:solidFill>
          </p:spPr>
        </p:sp>
      </p:grpSp>
      <p:grpSp>
        <p:nvGrpSpPr>
          <p:cNvPr id="5" name="Group 5"/>
          <p:cNvGrpSpPr/>
          <p:nvPr/>
        </p:nvGrpSpPr>
        <p:grpSpPr>
          <a:xfrm>
            <a:off x="7205815" y="3210287"/>
            <a:ext cx="3876371" cy="1773539"/>
            <a:chOff x="0" y="0"/>
            <a:chExt cx="5168494" cy="2364718"/>
          </a:xfrm>
        </p:grpSpPr>
        <p:pic>
          <p:nvPicPr>
            <p:cNvPr id="6" name="Picture 6"/>
            <p:cNvPicPr>
              <a:picLocks noChangeAspect="1"/>
            </p:cNvPicPr>
            <p:nvPr/>
          </p:nvPicPr>
          <p:blipFill>
            <a:blip r:embed="rId2"/>
            <a:srcRect l="47181" t="17778" b="17778"/>
            <a:stretch>
              <a:fillRect/>
            </a:stretch>
          </p:blipFill>
          <p:spPr>
            <a:xfrm>
              <a:off x="0" y="0"/>
              <a:ext cx="5168494" cy="2364718"/>
            </a:xfrm>
            <a:prstGeom prst="rect">
              <a:avLst/>
            </a:prstGeom>
          </p:spPr>
        </p:pic>
      </p:grpSp>
      <p:grpSp>
        <p:nvGrpSpPr>
          <p:cNvPr id="7" name="Group 7"/>
          <p:cNvGrpSpPr/>
          <p:nvPr/>
        </p:nvGrpSpPr>
        <p:grpSpPr>
          <a:xfrm>
            <a:off x="12780615" y="3210287"/>
            <a:ext cx="3876371" cy="1773539"/>
            <a:chOff x="0" y="0"/>
            <a:chExt cx="5168494" cy="2364718"/>
          </a:xfrm>
        </p:grpSpPr>
        <p:pic>
          <p:nvPicPr>
            <p:cNvPr id="8" name="Picture 8"/>
            <p:cNvPicPr>
              <a:picLocks noChangeAspect="1"/>
            </p:cNvPicPr>
            <p:nvPr/>
          </p:nvPicPr>
          <p:blipFill>
            <a:blip r:embed="rId3"/>
            <a:srcRect t="19468" b="19468"/>
            <a:stretch>
              <a:fillRect/>
            </a:stretch>
          </p:blipFill>
          <p:spPr>
            <a:xfrm>
              <a:off x="0" y="0"/>
              <a:ext cx="5168494" cy="2364718"/>
            </a:xfrm>
            <a:prstGeom prst="rect">
              <a:avLst/>
            </a:prstGeom>
          </p:spPr>
        </p:pic>
      </p:grpSp>
      <p:sp>
        <p:nvSpPr>
          <p:cNvPr id="9" name="AutoShape 9"/>
          <p:cNvSpPr/>
          <p:nvPr/>
        </p:nvSpPr>
        <p:spPr>
          <a:xfrm>
            <a:off x="1631014" y="5408613"/>
            <a:ext cx="3876371" cy="0"/>
          </a:xfrm>
          <a:prstGeom prst="line">
            <a:avLst/>
          </a:prstGeom>
          <a:ln w="47625" cap="rnd">
            <a:solidFill>
              <a:srgbClr val="FFFFFF"/>
            </a:solidFill>
            <a:prstDash val="solid"/>
            <a:headEnd type="none" w="sm" len="sm"/>
            <a:tailEnd type="none" w="sm" len="sm"/>
          </a:ln>
        </p:spPr>
      </p:sp>
      <p:sp>
        <p:nvSpPr>
          <p:cNvPr id="10" name="AutoShape 10"/>
          <p:cNvSpPr/>
          <p:nvPr/>
        </p:nvSpPr>
        <p:spPr>
          <a:xfrm>
            <a:off x="7205815" y="5408613"/>
            <a:ext cx="3876371" cy="0"/>
          </a:xfrm>
          <a:prstGeom prst="line">
            <a:avLst/>
          </a:prstGeom>
          <a:ln w="47625" cap="rnd">
            <a:solidFill>
              <a:srgbClr val="FFFFFF"/>
            </a:solidFill>
            <a:prstDash val="solid"/>
            <a:headEnd type="none" w="sm" len="sm"/>
            <a:tailEnd type="none" w="sm" len="sm"/>
          </a:ln>
        </p:spPr>
      </p:sp>
      <p:sp>
        <p:nvSpPr>
          <p:cNvPr id="11" name="AutoShape 11"/>
          <p:cNvSpPr/>
          <p:nvPr/>
        </p:nvSpPr>
        <p:spPr>
          <a:xfrm>
            <a:off x="12780615" y="5408613"/>
            <a:ext cx="3876371" cy="0"/>
          </a:xfrm>
          <a:prstGeom prst="line">
            <a:avLst/>
          </a:prstGeom>
          <a:ln w="47625" cap="rnd">
            <a:solidFill>
              <a:srgbClr val="FFFFFF"/>
            </a:solidFill>
            <a:prstDash val="solid"/>
            <a:headEnd type="none" w="sm" len="sm"/>
            <a:tailEnd type="none" w="sm" len="sm"/>
          </a:ln>
        </p:spPr>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1014" y="3210287"/>
            <a:ext cx="3876371" cy="1021952"/>
          </a:xfrm>
          <a:prstGeom prst="rect">
            <a:avLst/>
          </a:prstGeom>
        </p:spPr>
      </p:pic>
      <p:sp>
        <p:nvSpPr>
          <p:cNvPr id="13" name="TextBox 13"/>
          <p:cNvSpPr txBox="1"/>
          <p:nvPr/>
        </p:nvSpPr>
        <p:spPr>
          <a:xfrm>
            <a:off x="1028700" y="1271282"/>
            <a:ext cx="2796608" cy="1027429"/>
          </a:xfrm>
          <a:prstGeom prst="rect">
            <a:avLst/>
          </a:prstGeom>
        </p:spPr>
        <p:txBody>
          <a:bodyPr lIns="0" tIns="0" rIns="0" bIns="0" rtlCol="0" anchor="t">
            <a:spAutoFit/>
          </a:bodyPr>
          <a:lstStyle/>
          <a:p>
            <a:pPr>
              <a:lnSpc>
                <a:spcPts val="3699"/>
              </a:lnSpc>
            </a:pPr>
            <a:r>
              <a:rPr lang="en-US" sz="3699" dirty="0">
                <a:solidFill>
                  <a:srgbClr val="FFFFFF"/>
                </a:solidFill>
                <a:latin typeface="Graphik Compact 1"/>
              </a:rPr>
              <a:t>Types of unions</a:t>
            </a:r>
          </a:p>
        </p:txBody>
      </p:sp>
      <p:sp>
        <p:nvSpPr>
          <p:cNvPr id="14" name="TextBox 14"/>
          <p:cNvSpPr txBox="1"/>
          <p:nvPr/>
        </p:nvSpPr>
        <p:spPr>
          <a:xfrm>
            <a:off x="1631014" y="5807748"/>
            <a:ext cx="3879351" cy="1810654"/>
          </a:xfrm>
          <a:prstGeom prst="rect">
            <a:avLst/>
          </a:prstGeom>
        </p:spPr>
        <p:txBody>
          <a:bodyPr lIns="0" tIns="0" rIns="0" bIns="0" rtlCol="0" anchor="t">
            <a:spAutoFit/>
          </a:bodyPr>
          <a:lstStyle/>
          <a:p>
            <a:pPr>
              <a:lnSpc>
                <a:spcPts val="3410"/>
              </a:lnSpc>
            </a:pPr>
            <a:r>
              <a:rPr lang="en-US" sz="3410" dirty="0">
                <a:solidFill>
                  <a:srgbClr val="FFFFFF"/>
                </a:solidFill>
                <a:latin typeface="Graphik Compact 1"/>
              </a:rPr>
              <a:t>Professional </a:t>
            </a:r>
          </a:p>
          <a:p>
            <a:pPr>
              <a:lnSpc>
                <a:spcPts val="3410"/>
              </a:lnSpc>
            </a:pPr>
            <a:r>
              <a:rPr lang="en-US" sz="3410" dirty="0">
                <a:solidFill>
                  <a:srgbClr val="FFFFFF"/>
                </a:solidFill>
                <a:latin typeface="Graphik Compact 2"/>
              </a:rPr>
              <a:t>Typically represent one class of employee such as WSNA.  </a:t>
            </a:r>
          </a:p>
        </p:txBody>
      </p:sp>
      <p:sp>
        <p:nvSpPr>
          <p:cNvPr id="15" name="TextBox 15"/>
          <p:cNvSpPr txBox="1"/>
          <p:nvPr/>
        </p:nvSpPr>
        <p:spPr>
          <a:xfrm>
            <a:off x="7205815" y="5817273"/>
            <a:ext cx="3876371" cy="3595370"/>
          </a:xfrm>
          <a:prstGeom prst="rect">
            <a:avLst/>
          </a:prstGeom>
        </p:spPr>
        <p:txBody>
          <a:bodyPr lIns="0" tIns="0" rIns="0" bIns="0" rtlCol="0" anchor="t">
            <a:spAutoFit/>
          </a:bodyPr>
          <a:lstStyle/>
          <a:p>
            <a:pPr>
              <a:lnSpc>
                <a:spcPts val="2799"/>
              </a:lnSpc>
            </a:pPr>
            <a:r>
              <a:rPr lang="en-US" sz="2799" dirty="0">
                <a:solidFill>
                  <a:srgbClr val="FFFFFF"/>
                </a:solidFill>
                <a:latin typeface="Graphik Compact 1"/>
              </a:rPr>
              <a:t>Institutional or "Wall to Wall" </a:t>
            </a:r>
          </a:p>
          <a:p>
            <a:pPr>
              <a:lnSpc>
                <a:spcPts val="2799"/>
              </a:lnSpc>
            </a:pPr>
            <a:r>
              <a:rPr lang="en-US" sz="2799" dirty="0">
                <a:solidFill>
                  <a:srgbClr val="FFFFFF"/>
                </a:solidFill>
                <a:latin typeface="Graphik Compact 2"/>
              </a:rPr>
              <a:t>These unions represent anyone within a facility or "shop" that want to be represented such as CNAs, Dietary, Pharmacy etc. UFCW3000 and SEIU1199NW are examples of institutional unions.</a:t>
            </a:r>
          </a:p>
        </p:txBody>
      </p:sp>
      <p:sp>
        <p:nvSpPr>
          <p:cNvPr id="16" name="TextBox 16"/>
          <p:cNvSpPr txBox="1"/>
          <p:nvPr/>
        </p:nvSpPr>
        <p:spPr>
          <a:xfrm>
            <a:off x="12780615" y="5817273"/>
            <a:ext cx="3876371" cy="2538095"/>
          </a:xfrm>
          <a:prstGeom prst="rect">
            <a:avLst/>
          </a:prstGeom>
        </p:spPr>
        <p:txBody>
          <a:bodyPr lIns="0" tIns="0" rIns="0" bIns="0" rtlCol="0" anchor="t">
            <a:spAutoFit/>
          </a:bodyPr>
          <a:lstStyle/>
          <a:p>
            <a:pPr>
              <a:lnSpc>
                <a:spcPts val="2799"/>
              </a:lnSpc>
            </a:pPr>
            <a:r>
              <a:rPr lang="en-US" sz="2799" dirty="0">
                <a:solidFill>
                  <a:srgbClr val="FFFFFF"/>
                </a:solidFill>
                <a:latin typeface="Graphik Compact 1"/>
              </a:rPr>
              <a:t>Which one is better?</a:t>
            </a:r>
          </a:p>
          <a:p>
            <a:pPr>
              <a:lnSpc>
                <a:spcPts val="2799"/>
              </a:lnSpc>
            </a:pPr>
            <a:r>
              <a:rPr lang="en-US" sz="2799" dirty="0">
                <a:solidFill>
                  <a:srgbClr val="FFFFFF"/>
                </a:solidFill>
                <a:latin typeface="Graphik Compact 2"/>
              </a:rPr>
              <a:t>Simply put any unionized facility will offer more protections for wages and working conditions than a nonunionized due to the rights of a union member.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TextBox 2"/>
          <p:cNvSpPr txBox="1"/>
          <p:nvPr/>
        </p:nvSpPr>
        <p:spPr>
          <a:xfrm>
            <a:off x="1256263" y="1028700"/>
            <a:ext cx="16230600" cy="8401909"/>
          </a:xfrm>
          <a:prstGeom prst="rect">
            <a:avLst/>
          </a:prstGeom>
        </p:spPr>
        <p:txBody>
          <a:bodyPr lIns="0" tIns="0" rIns="0" bIns="0" rtlCol="0" anchor="t">
            <a:spAutoFit/>
          </a:bodyPr>
          <a:lstStyle/>
          <a:p>
            <a:pPr>
              <a:lnSpc>
                <a:spcPts val="15783"/>
              </a:lnSpc>
            </a:pPr>
            <a:r>
              <a:rPr lang="en-US" sz="15783" dirty="0">
                <a:solidFill>
                  <a:srgbClr val="FEFEFF"/>
                </a:solidFill>
                <a:latin typeface="Graphik Compact 1"/>
              </a:rPr>
              <a:t>SO, WHAT'S THE DEAL WITH COLLECTIVE BARGAINING?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
        <p:cNvGrpSpPr/>
        <p:nvPr/>
      </p:nvGrpSpPr>
      <p:grpSpPr>
        <a:xfrm>
          <a:off x="0" y="0"/>
          <a:ext cx="0" cy="0"/>
          <a:chOff x="0" y="0"/>
          <a:chExt cx="0" cy="0"/>
        </a:xfrm>
      </p:grpSpPr>
      <p:sp>
        <p:nvSpPr>
          <p:cNvPr id="2" name="TextBox 2"/>
          <p:cNvSpPr txBox="1"/>
          <p:nvPr/>
        </p:nvSpPr>
        <p:spPr>
          <a:xfrm>
            <a:off x="1256263" y="1028700"/>
            <a:ext cx="16230600" cy="8401909"/>
          </a:xfrm>
          <a:prstGeom prst="rect">
            <a:avLst/>
          </a:prstGeom>
        </p:spPr>
        <p:txBody>
          <a:bodyPr lIns="0" tIns="0" rIns="0" bIns="0" rtlCol="0" anchor="t">
            <a:spAutoFit/>
          </a:bodyPr>
          <a:lstStyle/>
          <a:p>
            <a:pPr>
              <a:lnSpc>
                <a:spcPts val="15783"/>
              </a:lnSpc>
            </a:pPr>
            <a:r>
              <a:rPr lang="en-US" sz="15783" dirty="0">
                <a:solidFill>
                  <a:srgbClr val="FEFEFF"/>
                </a:solidFill>
                <a:latin typeface="Graphik Compact 1"/>
              </a:rPr>
              <a:t>A RISING TIDE LIFTS ALL BOATS - JOHN F. KENNEDY 1963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7620</TotalTime>
  <Words>1299</Words>
  <Application>Microsoft Office PowerPoint</Application>
  <PresentationFormat>Custom</PresentationFormat>
  <Paragraphs>100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Graphik Compact 3</vt:lpstr>
      <vt:lpstr>Wingdings</vt:lpstr>
      <vt:lpstr>Arial</vt:lpstr>
      <vt:lpstr>Graphik Compact 2</vt:lpstr>
      <vt:lpstr>Graphik Compact 1</vt:lpstr>
      <vt:lpstr>Calibri</vt:lpstr>
      <vt:lpstr>Graphik Compact 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portfolio</dc:title>
  <dc:creator>Shawn Reed</dc:creator>
  <cp:lastModifiedBy>Ryan Rosenkranz</cp:lastModifiedBy>
  <cp:revision>3</cp:revision>
  <dcterms:created xsi:type="dcterms:W3CDTF">2006-08-16T00:00:00Z</dcterms:created>
  <dcterms:modified xsi:type="dcterms:W3CDTF">2023-04-25T02:07:19Z</dcterms:modified>
  <dc:identifier>DAFgZq4TWyE</dc:identifier>
</cp:coreProperties>
</file>